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58" r:id="rId3"/>
    <p:sldId id="256" r:id="rId4"/>
    <p:sldId id="261" r:id="rId5"/>
    <p:sldId id="273" r:id="rId6"/>
    <p:sldId id="267" r:id="rId7"/>
    <p:sldId id="279" r:id="rId8"/>
    <p:sldId id="281" r:id="rId9"/>
    <p:sldId id="280" r:id="rId10"/>
    <p:sldId id="270" r:id="rId11"/>
    <p:sldId id="282" r:id="rId12"/>
    <p:sldId id="288" r:id="rId13"/>
    <p:sldId id="289" r:id="rId14"/>
    <p:sldId id="290" r:id="rId15"/>
    <p:sldId id="291" r:id="rId16"/>
    <p:sldId id="278" r:id="rId17"/>
    <p:sldId id="271" r:id="rId18"/>
    <p:sldId id="266" r:id="rId19"/>
    <p:sldId id="283" r:id="rId20"/>
    <p:sldId id="284" r:id="rId21"/>
    <p:sldId id="286" r:id="rId22"/>
    <p:sldId id="265" r:id="rId23"/>
    <p:sldId id="276" r:id="rId24"/>
    <p:sldId id="277" r:id="rId25"/>
    <p:sldId id="287" r:id="rId26"/>
    <p:sldId id="275" r:id="rId27"/>
    <p:sldId id="292" r:id="rId28"/>
    <p:sldId id="263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19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555" autoAdjust="0"/>
  </p:normalViewPr>
  <p:slideViewPr>
    <p:cSldViewPr snapToGrid="0">
      <p:cViewPr varScale="1">
        <p:scale>
          <a:sx n="95" d="100"/>
          <a:sy n="95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E5815-8324-428C-AE22-709933A04BCB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C37E162F-216A-4BE0-B641-ED23203CC137}">
      <dgm:prSet phldrT="[Texte]"/>
      <dgm:spPr/>
      <dgm:t>
        <a:bodyPr/>
        <a:lstStyle/>
        <a:p>
          <a:r>
            <a:rPr lang="fr-FR" dirty="0"/>
            <a:t>Contributions en travail</a:t>
          </a:r>
        </a:p>
      </dgm:t>
    </dgm:pt>
    <dgm:pt modelId="{7BB3119B-C990-481E-91AB-3EA9FEFD25C4}" type="parTrans" cxnId="{08ADEF94-8272-4041-A2AE-AE82DF7F3A76}">
      <dgm:prSet/>
      <dgm:spPr/>
      <dgm:t>
        <a:bodyPr/>
        <a:lstStyle/>
        <a:p>
          <a:endParaRPr lang="fr-FR"/>
        </a:p>
      </dgm:t>
    </dgm:pt>
    <dgm:pt modelId="{DF9AD27B-493C-4770-AF91-F7025E9B13AB}" type="sibTrans" cxnId="{08ADEF94-8272-4041-A2AE-AE82DF7F3A76}">
      <dgm:prSet/>
      <dgm:spPr/>
      <dgm:t>
        <a:bodyPr/>
        <a:lstStyle/>
        <a:p>
          <a:endParaRPr lang="fr-FR"/>
        </a:p>
      </dgm:t>
    </dgm:pt>
    <dgm:pt modelId="{8D970EA3-A099-4415-B590-4695E5CDCCC3}">
      <dgm:prSet phldrT="[Texte]"/>
      <dgm:spPr/>
      <dgm:t>
        <a:bodyPr/>
        <a:lstStyle/>
        <a:p>
          <a:r>
            <a:rPr lang="fr-FR" dirty="0"/>
            <a:t>Bénévolat</a:t>
          </a:r>
        </a:p>
      </dgm:t>
    </dgm:pt>
    <dgm:pt modelId="{7AC3D496-6E04-41DA-A83C-4B75A1C0AD79}" type="parTrans" cxnId="{38301B3F-CD41-4D1D-86B9-30B3CD9B8ACD}">
      <dgm:prSet/>
      <dgm:spPr/>
      <dgm:t>
        <a:bodyPr/>
        <a:lstStyle/>
        <a:p>
          <a:endParaRPr lang="fr-FR"/>
        </a:p>
      </dgm:t>
    </dgm:pt>
    <dgm:pt modelId="{CCF4B5B5-FE93-4F14-AC36-E96353B87071}" type="sibTrans" cxnId="{38301B3F-CD41-4D1D-86B9-30B3CD9B8ACD}">
      <dgm:prSet/>
      <dgm:spPr/>
      <dgm:t>
        <a:bodyPr/>
        <a:lstStyle/>
        <a:p>
          <a:endParaRPr lang="fr-FR"/>
        </a:p>
      </dgm:t>
    </dgm:pt>
    <dgm:pt modelId="{389EB74A-F043-4CCD-BF7D-9FA4A3ACBDE4}">
      <dgm:prSet phldrT="[Texte]"/>
      <dgm:spPr/>
      <dgm:t>
        <a:bodyPr/>
        <a:lstStyle/>
        <a:p>
          <a:r>
            <a:rPr lang="fr-FR" dirty="0"/>
            <a:t>Contributions en biens</a:t>
          </a:r>
        </a:p>
      </dgm:t>
    </dgm:pt>
    <dgm:pt modelId="{B69F7ABF-B817-4956-8768-8D4446723248}" type="parTrans" cxnId="{7711175C-481D-4F7A-9CE9-025AAD5A6285}">
      <dgm:prSet/>
      <dgm:spPr/>
      <dgm:t>
        <a:bodyPr/>
        <a:lstStyle/>
        <a:p>
          <a:endParaRPr lang="fr-FR"/>
        </a:p>
      </dgm:t>
    </dgm:pt>
    <dgm:pt modelId="{189623EF-74B6-4235-A40A-230035460A57}" type="sibTrans" cxnId="{7711175C-481D-4F7A-9CE9-025AAD5A6285}">
      <dgm:prSet/>
      <dgm:spPr/>
      <dgm:t>
        <a:bodyPr/>
        <a:lstStyle/>
        <a:p>
          <a:endParaRPr lang="fr-FR"/>
        </a:p>
      </dgm:t>
    </dgm:pt>
    <dgm:pt modelId="{FF1B88B1-35F1-432E-B03B-35B0970EA8F7}">
      <dgm:prSet phldrT="[Texte]"/>
      <dgm:spPr/>
      <dgm:t>
        <a:bodyPr/>
        <a:lstStyle/>
        <a:p>
          <a:r>
            <a:rPr lang="fr-FR" dirty="0"/>
            <a:t>Dons en nature redistribués ou consommés en l’état</a:t>
          </a:r>
        </a:p>
      </dgm:t>
    </dgm:pt>
    <dgm:pt modelId="{FB543732-36BA-4CB9-8B8B-EADAA266ADAF}" type="parTrans" cxnId="{703DEB9D-BA97-453F-B10C-36DD7D7C2DF4}">
      <dgm:prSet/>
      <dgm:spPr/>
      <dgm:t>
        <a:bodyPr/>
        <a:lstStyle/>
        <a:p>
          <a:endParaRPr lang="fr-FR"/>
        </a:p>
      </dgm:t>
    </dgm:pt>
    <dgm:pt modelId="{1D1B1C8C-BD6C-44DC-9FB6-F7FF2F865601}" type="sibTrans" cxnId="{703DEB9D-BA97-453F-B10C-36DD7D7C2DF4}">
      <dgm:prSet/>
      <dgm:spPr/>
      <dgm:t>
        <a:bodyPr/>
        <a:lstStyle/>
        <a:p>
          <a:endParaRPr lang="fr-FR"/>
        </a:p>
      </dgm:t>
    </dgm:pt>
    <dgm:pt modelId="{5EEE4D37-665F-4F5C-A145-154187E4DC68}">
      <dgm:prSet phldrT="[Texte]"/>
      <dgm:spPr/>
      <dgm:t>
        <a:bodyPr/>
        <a:lstStyle/>
        <a:p>
          <a:r>
            <a:rPr lang="fr-FR" dirty="0"/>
            <a:t>Contributions en services</a:t>
          </a:r>
        </a:p>
      </dgm:t>
    </dgm:pt>
    <dgm:pt modelId="{9933C8C4-5EBE-404B-9CCC-E8A14D9867CD}" type="parTrans" cxnId="{64498E09-6BFC-41D3-896A-515223999937}">
      <dgm:prSet/>
      <dgm:spPr/>
      <dgm:t>
        <a:bodyPr/>
        <a:lstStyle/>
        <a:p>
          <a:endParaRPr lang="fr-FR"/>
        </a:p>
      </dgm:t>
    </dgm:pt>
    <dgm:pt modelId="{15D046B7-681D-409A-B56F-BB147A192EA9}" type="sibTrans" cxnId="{64498E09-6BFC-41D3-896A-515223999937}">
      <dgm:prSet/>
      <dgm:spPr/>
      <dgm:t>
        <a:bodyPr/>
        <a:lstStyle/>
        <a:p>
          <a:endParaRPr lang="fr-FR"/>
        </a:p>
      </dgm:t>
    </dgm:pt>
    <dgm:pt modelId="{E6A996DA-3732-42BF-AC9F-E5EA7D22217C}">
      <dgm:prSet phldrT="[Texte]"/>
      <dgm:spPr/>
      <dgm:t>
        <a:bodyPr/>
        <a:lstStyle/>
        <a:p>
          <a:r>
            <a:rPr lang="fr-FR" dirty="0"/>
            <a:t>Mises à disposition de locaux ou de matériel</a:t>
          </a:r>
        </a:p>
      </dgm:t>
    </dgm:pt>
    <dgm:pt modelId="{1E7F7465-8F63-4B3D-A227-9D5B0DED9A6C}" type="parTrans" cxnId="{8633C660-4C64-460E-A866-2DA7FDBE09C0}">
      <dgm:prSet/>
      <dgm:spPr/>
      <dgm:t>
        <a:bodyPr/>
        <a:lstStyle/>
        <a:p>
          <a:endParaRPr lang="fr-FR"/>
        </a:p>
      </dgm:t>
    </dgm:pt>
    <dgm:pt modelId="{7C070B8D-AD94-4CD9-A8CA-C38A1F128936}" type="sibTrans" cxnId="{8633C660-4C64-460E-A866-2DA7FDBE09C0}">
      <dgm:prSet/>
      <dgm:spPr/>
      <dgm:t>
        <a:bodyPr/>
        <a:lstStyle/>
        <a:p>
          <a:endParaRPr lang="fr-FR"/>
        </a:p>
      </dgm:t>
    </dgm:pt>
    <dgm:pt modelId="{F04899B8-39B4-4B41-854F-1F1AD5B4D7CC}">
      <dgm:prSet phldrT="[Texte]"/>
      <dgm:spPr/>
      <dgm:t>
        <a:bodyPr/>
        <a:lstStyle/>
        <a:p>
          <a:r>
            <a:rPr lang="fr-FR" dirty="0"/>
            <a:t>Mises à disposition de personnes</a:t>
          </a:r>
        </a:p>
      </dgm:t>
    </dgm:pt>
    <dgm:pt modelId="{B7251882-FE66-4EE2-947E-0112FAC18712}" type="parTrans" cxnId="{7E1338B5-5BB1-4D5D-BB42-2565983699A2}">
      <dgm:prSet/>
      <dgm:spPr/>
      <dgm:t>
        <a:bodyPr/>
        <a:lstStyle/>
        <a:p>
          <a:endParaRPr lang="fr-FR"/>
        </a:p>
      </dgm:t>
    </dgm:pt>
    <dgm:pt modelId="{BBBDBC19-0FAC-476A-BF74-79F21BFE92F5}" type="sibTrans" cxnId="{7E1338B5-5BB1-4D5D-BB42-2565983699A2}">
      <dgm:prSet/>
      <dgm:spPr/>
      <dgm:t>
        <a:bodyPr/>
        <a:lstStyle/>
        <a:p>
          <a:endParaRPr lang="fr-FR"/>
        </a:p>
      </dgm:t>
    </dgm:pt>
    <dgm:pt modelId="{D7B3FEB7-3D54-4518-9BDC-539AC1A62650}">
      <dgm:prSet phldrT="[Texte]"/>
      <dgm:spPr/>
      <dgm:t>
        <a:bodyPr/>
        <a:lstStyle/>
        <a:p>
          <a:r>
            <a:rPr lang="fr-FR" dirty="0"/>
            <a:t>Prêt à usage (ou commodat)</a:t>
          </a:r>
        </a:p>
      </dgm:t>
    </dgm:pt>
    <dgm:pt modelId="{ABE63595-9102-4AFC-9AE6-1E8C5196FEE4}" type="parTrans" cxnId="{6E998773-36D0-4A14-859F-AC0D16C3C177}">
      <dgm:prSet/>
      <dgm:spPr/>
      <dgm:t>
        <a:bodyPr/>
        <a:lstStyle/>
        <a:p>
          <a:endParaRPr lang="fr-FR"/>
        </a:p>
      </dgm:t>
    </dgm:pt>
    <dgm:pt modelId="{D0F75D94-C13C-4386-85ED-13F5F5042906}" type="sibTrans" cxnId="{6E998773-36D0-4A14-859F-AC0D16C3C177}">
      <dgm:prSet/>
      <dgm:spPr/>
      <dgm:t>
        <a:bodyPr/>
        <a:lstStyle/>
        <a:p>
          <a:endParaRPr lang="fr-FR"/>
        </a:p>
      </dgm:t>
    </dgm:pt>
    <dgm:pt modelId="{C9ACF067-1D18-4A04-BE35-98A1C0FE0003}">
      <dgm:prSet phldrT="[Texte]"/>
      <dgm:spPr/>
      <dgm:t>
        <a:bodyPr/>
        <a:lstStyle/>
        <a:p>
          <a:r>
            <a:rPr lang="fr-FR" dirty="0"/>
            <a:t>Fourniture gratuite de services</a:t>
          </a:r>
        </a:p>
      </dgm:t>
    </dgm:pt>
    <dgm:pt modelId="{B74026BE-EC53-4236-9B43-25A7685393B9}" type="parTrans" cxnId="{5410046D-3558-482C-84CB-40920FC98742}">
      <dgm:prSet/>
      <dgm:spPr/>
      <dgm:t>
        <a:bodyPr/>
        <a:lstStyle/>
        <a:p>
          <a:endParaRPr lang="fr-FR"/>
        </a:p>
      </dgm:t>
    </dgm:pt>
    <dgm:pt modelId="{D2F19A5A-088D-4546-9F05-1AE81DB9D1AE}" type="sibTrans" cxnId="{5410046D-3558-482C-84CB-40920FC98742}">
      <dgm:prSet/>
      <dgm:spPr/>
      <dgm:t>
        <a:bodyPr/>
        <a:lstStyle/>
        <a:p>
          <a:endParaRPr lang="fr-FR"/>
        </a:p>
      </dgm:t>
    </dgm:pt>
    <dgm:pt modelId="{3F384D07-D2D2-441E-903E-96828B34A14E}" type="pres">
      <dgm:prSet presAssocID="{2CBE5815-8324-428C-AE22-709933A04B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C655EC9-4C53-44FF-A437-009F4E7CDFCF}" type="pres">
      <dgm:prSet presAssocID="{C37E162F-216A-4BE0-B641-ED23203CC137}" presName="composite" presStyleCnt="0"/>
      <dgm:spPr/>
    </dgm:pt>
    <dgm:pt modelId="{6D9C7C76-161E-4D4C-9C86-5D025B10A682}" type="pres">
      <dgm:prSet presAssocID="{C37E162F-216A-4BE0-B641-ED23203CC1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62A47F-686F-4A41-9A65-953181F456DB}" type="pres">
      <dgm:prSet presAssocID="{C37E162F-216A-4BE0-B641-ED23203CC13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B6FB5A-FE48-48C7-99C9-C5804C7C50C2}" type="pres">
      <dgm:prSet presAssocID="{DF9AD27B-493C-4770-AF91-F7025E9B13AB}" presName="space" presStyleCnt="0"/>
      <dgm:spPr/>
    </dgm:pt>
    <dgm:pt modelId="{EBA2A707-0799-408C-99C2-2FC7D398D2F6}" type="pres">
      <dgm:prSet presAssocID="{389EB74A-F043-4CCD-BF7D-9FA4A3ACBDE4}" presName="composite" presStyleCnt="0"/>
      <dgm:spPr/>
    </dgm:pt>
    <dgm:pt modelId="{31E4D101-1C86-4C87-AAA5-0CBAFDF15424}" type="pres">
      <dgm:prSet presAssocID="{389EB74A-F043-4CCD-BF7D-9FA4A3ACBDE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148C03-E045-4605-82BB-329C8B4F8AE3}" type="pres">
      <dgm:prSet presAssocID="{389EB74A-F043-4CCD-BF7D-9FA4A3ACBDE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FAD937-8503-4E75-96D9-BCCDC2F4E89A}" type="pres">
      <dgm:prSet presAssocID="{189623EF-74B6-4235-A40A-230035460A57}" presName="space" presStyleCnt="0"/>
      <dgm:spPr/>
    </dgm:pt>
    <dgm:pt modelId="{3E92A3B8-97B9-4D20-8FE3-59DF56F77FC7}" type="pres">
      <dgm:prSet presAssocID="{5EEE4D37-665F-4F5C-A145-154187E4DC68}" presName="composite" presStyleCnt="0"/>
      <dgm:spPr/>
    </dgm:pt>
    <dgm:pt modelId="{EAFB08D2-096C-43AA-A8B3-71ECC6E9E75A}" type="pres">
      <dgm:prSet presAssocID="{5EEE4D37-665F-4F5C-A145-154187E4DC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81AEE7-9CC8-4DE3-8B3D-B95D8B39C1BE}" type="pres">
      <dgm:prSet presAssocID="{5EEE4D37-665F-4F5C-A145-154187E4DC6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A159A4-09C1-4B43-9C15-E6D59B461CFB}" type="presOf" srcId="{F04899B8-39B4-4B41-854F-1F1AD5B4D7CC}" destId="{7062A47F-686F-4A41-9A65-953181F456DB}" srcOrd="0" destOrd="1" presId="urn:microsoft.com/office/officeart/2005/8/layout/hList1"/>
    <dgm:cxn modelId="{0D3149E3-4219-4CA7-99B2-435948419184}" type="presOf" srcId="{8D970EA3-A099-4415-B590-4695E5CDCCC3}" destId="{7062A47F-686F-4A41-9A65-953181F456DB}" srcOrd="0" destOrd="0" presId="urn:microsoft.com/office/officeart/2005/8/layout/hList1"/>
    <dgm:cxn modelId="{EA8C21DE-616C-46BA-8068-C0BEC82C672A}" type="presOf" srcId="{D7B3FEB7-3D54-4518-9BDC-539AC1A62650}" destId="{1781AEE7-9CC8-4DE3-8B3D-B95D8B39C1BE}" srcOrd="0" destOrd="1" presId="urn:microsoft.com/office/officeart/2005/8/layout/hList1"/>
    <dgm:cxn modelId="{6E998773-36D0-4A14-859F-AC0D16C3C177}" srcId="{5EEE4D37-665F-4F5C-A145-154187E4DC68}" destId="{D7B3FEB7-3D54-4518-9BDC-539AC1A62650}" srcOrd="1" destOrd="0" parTransId="{ABE63595-9102-4AFC-9AE6-1E8C5196FEE4}" sibTransId="{D0F75D94-C13C-4386-85ED-13F5F5042906}"/>
    <dgm:cxn modelId="{C24C1202-51D2-4C5E-9F4E-6DE050DCE797}" type="presOf" srcId="{389EB74A-F043-4CCD-BF7D-9FA4A3ACBDE4}" destId="{31E4D101-1C86-4C87-AAA5-0CBAFDF15424}" srcOrd="0" destOrd="0" presId="urn:microsoft.com/office/officeart/2005/8/layout/hList1"/>
    <dgm:cxn modelId="{5410046D-3558-482C-84CB-40920FC98742}" srcId="{5EEE4D37-665F-4F5C-A145-154187E4DC68}" destId="{C9ACF067-1D18-4A04-BE35-98A1C0FE0003}" srcOrd="2" destOrd="0" parTransId="{B74026BE-EC53-4236-9B43-25A7685393B9}" sibTransId="{D2F19A5A-088D-4546-9F05-1AE81DB9D1AE}"/>
    <dgm:cxn modelId="{F8492940-7AE6-42C6-A4BF-A899128EB0D2}" type="presOf" srcId="{FF1B88B1-35F1-432E-B03B-35B0970EA8F7}" destId="{61148C03-E045-4605-82BB-329C8B4F8AE3}" srcOrd="0" destOrd="0" presId="urn:microsoft.com/office/officeart/2005/8/layout/hList1"/>
    <dgm:cxn modelId="{38301B3F-CD41-4D1D-86B9-30B3CD9B8ACD}" srcId="{C37E162F-216A-4BE0-B641-ED23203CC137}" destId="{8D970EA3-A099-4415-B590-4695E5CDCCC3}" srcOrd="0" destOrd="0" parTransId="{7AC3D496-6E04-41DA-A83C-4B75A1C0AD79}" sibTransId="{CCF4B5B5-FE93-4F14-AC36-E96353B87071}"/>
    <dgm:cxn modelId="{0B69B2FD-505F-4142-98B9-4F6F4B2BB3A2}" type="presOf" srcId="{E6A996DA-3732-42BF-AC9F-E5EA7D22217C}" destId="{1781AEE7-9CC8-4DE3-8B3D-B95D8B39C1BE}" srcOrd="0" destOrd="0" presId="urn:microsoft.com/office/officeart/2005/8/layout/hList1"/>
    <dgm:cxn modelId="{7711175C-481D-4F7A-9CE9-025AAD5A6285}" srcId="{2CBE5815-8324-428C-AE22-709933A04BCB}" destId="{389EB74A-F043-4CCD-BF7D-9FA4A3ACBDE4}" srcOrd="1" destOrd="0" parTransId="{B69F7ABF-B817-4956-8768-8D4446723248}" sibTransId="{189623EF-74B6-4235-A40A-230035460A57}"/>
    <dgm:cxn modelId="{703DEB9D-BA97-453F-B10C-36DD7D7C2DF4}" srcId="{389EB74A-F043-4CCD-BF7D-9FA4A3ACBDE4}" destId="{FF1B88B1-35F1-432E-B03B-35B0970EA8F7}" srcOrd="0" destOrd="0" parTransId="{FB543732-36BA-4CB9-8B8B-EADAA266ADAF}" sibTransId="{1D1B1C8C-BD6C-44DC-9FB6-F7FF2F865601}"/>
    <dgm:cxn modelId="{6A255FB8-1A07-4CC3-8A57-BA4570592234}" type="presOf" srcId="{5EEE4D37-665F-4F5C-A145-154187E4DC68}" destId="{EAFB08D2-096C-43AA-A8B3-71ECC6E9E75A}" srcOrd="0" destOrd="0" presId="urn:microsoft.com/office/officeart/2005/8/layout/hList1"/>
    <dgm:cxn modelId="{64AB069F-7041-4664-A0C0-628705ACA5D9}" type="presOf" srcId="{C9ACF067-1D18-4A04-BE35-98A1C0FE0003}" destId="{1781AEE7-9CC8-4DE3-8B3D-B95D8B39C1BE}" srcOrd="0" destOrd="2" presId="urn:microsoft.com/office/officeart/2005/8/layout/hList1"/>
    <dgm:cxn modelId="{64498E09-6BFC-41D3-896A-515223999937}" srcId="{2CBE5815-8324-428C-AE22-709933A04BCB}" destId="{5EEE4D37-665F-4F5C-A145-154187E4DC68}" srcOrd="2" destOrd="0" parTransId="{9933C8C4-5EBE-404B-9CCC-E8A14D9867CD}" sibTransId="{15D046B7-681D-409A-B56F-BB147A192EA9}"/>
    <dgm:cxn modelId="{8633C660-4C64-460E-A866-2DA7FDBE09C0}" srcId="{5EEE4D37-665F-4F5C-A145-154187E4DC68}" destId="{E6A996DA-3732-42BF-AC9F-E5EA7D22217C}" srcOrd="0" destOrd="0" parTransId="{1E7F7465-8F63-4B3D-A227-9D5B0DED9A6C}" sibTransId="{7C070B8D-AD94-4CD9-A8CA-C38A1F128936}"/>
    <dgm:cxn modelId="{99348C81-C945-4CCB-8966-387224E94AEC}" type="presOf" srcId="{C37E162F-216A-4BE0-B641-ED23203CC137}" destId="{6D9C7C76-161E-4D4C-9C86-5D025B10A682}" srcOrd="0" destOrd="0" presId="urn:microsoft.com/office/officeart/2005/8/layout/hList1"/>
    <dgm:cxn modelId="{07381CE4-7D93-4691-B10D-85AB3EAF161A}" type="presOf" srcId="{2CBE5815-8324-428C-AE22-709933A04BCB}" destId="{3F384D07-D2D2-441E-903E-96828B34A14E}" srcOrd="0" destOrd="0" presId="urn:microsoft.com/office/officeart/2005/8/layout/hList1"/>
    <dgm:cxn modelId="{08ADEF94-8272-4041-A2AE-AE82DF7F3A76}" srcId="{2CBE5815-8324-428C-AE22-709933A04BCB}" destId="{C37E162F-216A-4BE0-B641-ED23203CC137}" srcOrd="0" destOrd="0" parTransId="{7BB3119B-C990-481E-91AB-3EA9FEFD25C4}" sibTransId="{DF9AD27B-493C-4770-AF91-F7025E9B13AB}"/>
    <dgm:cxn modelId="{7E1338B5-5BB1-4D5D-BB42-2565983699A2}" srcId="{C37E162F-216A-4BE0-B641-ED23203CC137}" destId="{F04899B8-39B4-4B41-854F-1F1AD5B4D7CC}" srcOrd="1" destOrd="0" parTransId="{B7251882-FE66-4EE2-947E-0112FAC18712}" sibTransId="{BBBDBC19-0FAC-476A-BF74-79F21BFE92F5}"/>
    <dgm:cxn modelId="{8A7E538C-9B5A-41E4-9DD1-9BEEC13720F3}" type="presParOf" srcId="{3F384D07-D2D2-441E-903E-96828B34A14E}" destId="{5C655EC9-4C53-44FF-A437-009F4E7CDFCF}" srcOrd="0" destOrd="0" presId="urn:microsoft.com/office/officeart/2005/8/layout/hList1"/>
    <dgm:cxn modelId="{B18B3D54-18C7-4C12-9122-C823B4FD4B15}" type="presParOf" srcId="{5C655EC9-4C53-44FF-A437-009F4E7CDFCF}" destId="{6D9C7C76-161E-4D4C-9C86-5D025B10A682}" srcOrd="0" destOrd="0" presId="urn:microsoft.com/office/officeart/2005/8/layout/hList1"/>
    <dgm:cxn modelId="{9358A73E-2EB9-43D4-8DEF-21AC07440F45}" type="presParOf" srcId="{5C655EC9-4C53-44FF-A437-009F4E7CDFCF}" destId="{7062A47F-686F-4A41-9A65-953181F456DB}" srcOrd="1" destOrd="0" presId="urn:microsoft.com/office/officeart/2005/8/layout/hList1"/>
    <dgm:cxn modelId="{5B98814F-1E57-4254-BAE7-D5B1AB6B3064}" type="presParOf" srcId="{3F384D07-D2D2-441E-903E-96828B34A14E}" destId="{05B6FB5A-FE48-48C7-99C9-C5804C7C50C2}" srcOrd="1" destOrd="0" presId="urn:microsoft.com/office/officeart/2005/8/layout/hList1"/>
    <dgm:cxn modelId="{5378EA3B-DE38-43DB-A45B-46259FC15C6B}" type="presParOf" srcId="{3F384D07-D2D2-441E-903E-96828B34A14E}" destId="{EBA2A707-0799-408C-99C2-2FC7D398D2F6}" srcOrd="2" destOrd="0" presId="urn:microsoft.com/office/officeart/2005/8/layout/hList1"/>
    <dgm:cxn modelId="{182FCDA1-DBBC-4FFE-833D-EEE743AB8790}" type="presParOf" srcId="{EBA2A707-0799-408C-99C2-2FC7D398D2F6}" destId="{31E4D101-1C86-4C87-AAA5-0CBAFDF15424}" srcOrd="0" destOrd="0" presId="urn:microsoft.com/office/officeart/2005/8/layout/hList1"/>
    <dgm:cxn modelId="{FCB2FF3C-7849-4A02-8A51-89D00D2DC891}" type="presParOf" srcId="{EBA2A707-0799-408C-99C2-2FC7D398D2F6}" destId="{61148C03-E045-4605-82BB-329C8B4F8AE3}" srcOrd="1" destOrd="0" presId="urn:microsoft.com/office/officeart/2005/8/layout/hList1"/>
    <dgm:cxn modelId="{DCBC4DCA-A739-4326-8ABE-E2771DB3113A}" type="presParOf" srcId="{3F384D07-D2D2-441E-903E-96828B34A14E}" destId="{74FAD937-8503-4E75-96D9-BCCDC2F4E89A}" srcOrd="3" destOrd="0" presId="urn:microsoft.com/office/officeart/2005/8/layout/hList1"/>
    <dgm:cxn modelId="{9D47D105-60F8-4FBC-A707-BFB89C8DDAE5}" type="presParOf" srcId="{3F384D07-D2D2-441E-903E-96828B34A14E}" destId="{3E92A3B8-97B9-4D20-8FE3-59DF56F77FC7}" srcOrd="4" destOrd="0" presId="urn:microsoft.com/office/officeart/2005/8/layout/hList1"/>
    <dgm:cxn modelId="{8F49C55C-EB73-48DF-94B8-666BE6813263}" type="presParOf" srcId="{3E92A3B8-97B9-4D20-8FE3-59DF56F77FC7}" destId="{EAFB08D2-096C-43AA-A8B3-71ECC6E9E75A}" srcOrd="0" destOrd="0" presId="urn:microsoft.com/office/officeart/2005/8/layout/hList1"/>
    <dgm:cxn modelId="{235A43A1-8ADB-4957-9624-355FEF5BC742}" type="presParOf" srcId="{3E92A3B8-97B9-4D20-8FE3-59DF56F77FC7}" destId="{1781AEE7-9CC8-4DE3-8B3D-B95D8B39C1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C7C76-161E-4D4C-9C86-5D025B10A682}">
      <dsp:nvSpPr>
        <dsp:cNvPr id="0" name=""/>
        <dsp:cNvSpPr/>
      </dsp:nvSpPr>
      <dsp:spPr>
        <a:xfrm>
          <a:off x="2227" y="257259"/>
          <a:ext cx="2171782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Contributions en travail</a:t>
          </a:r>
        </a:p>
      </dsp:txBody>
      <dsp:txXfrm>
        <a:off x="2227" y="257259"/>
        <a:ext cx="2171782" cy="432000"/>
      </dsp:txXfrm>
    </dsp:sp>
    <dsp:sp modelId="{7062A47F-686F-4A41-9A65-953181F456DB}">
      <dsp:nvSpPr>
        <dsp:cNvPr id="0" name=""/>
        <dsp:cNvSpPr/>
      </dsp:nvSpPr>
      <dsp:spPr>
        <a:xfrm>
          <a:off x="2227" y="689259"/>
          <a:ext cx="2171782" cy="154020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Bénévolat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Mises à disposition de personnes</a:t>
          </a:r>
        </a:p>
      </dsp:txBody>
      <dsp:txXfrm>
        <a:off x="2227" y="689259"/>
        <a:ext cx="2171782" cy="1540202"/>
      </dsp:txXfrm>
    </dsp:sp>
    <dsp:sp modelId="{31E4D101-1C86-4C87-AAA5-0CBAFDF15424}">
      <dsp:nvSpPr>
        <dsp:cNvPr id="0" name=""/>
        <dsp:cNvSpPr/>
      </dsp:nvSpPr>
      <dsp:spPr>
        <a:xfrm>
          <a:off x="2478059" y="257259"/>
          <a:ext cx="2171782" cy="432000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Contributions en biens</a:t>
          </a:r>
        </a:p>
      </dsp:txBody>
      <dsp:txXfrm>
        <a:off x="2478059" y="257259"/>
        <a:ext cx="2171782" cy="432000"/>
      </dsp:txXfrm>
    </dsp:sp>
    <dsp:sp modelId="{61148C03-E045-4605-82BB-329C8B4F8AE3}">
      <dsp:nvSpPr>
        <dsp:cNvPr id="0" name=""/>
        <dsp:cNvSpPr/>
      </dsp:nvSpPr>
      <dsp:spPr>
        <a:xfrm>
          <a:off x="2478059" y="689259"/>
          <a:ext cx="2171782" cy="1540202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Dons en nature redistribués ou consommés en l’état</a:t>
          </a:r>
        </a:p>
      </dsp:txBody>
      <dsp:txXfrm>
        <a:off x="2478059" y="689259"/>
        <a:ext cx="2171782" cy="1540202"/>
      </dsp:txXfrm>
    </dsp:sp>
    <dsp:sp modelId="{EAFB08D2-096C-43AA-A8B3-71ECC6E9E75A}">
      <dsp:nvSpPr>
        <dsp:cNvPr id="0" name=""/>
        <dsp:cNvSpPr/>
      </dsp:nvSpPr>
      <dsp:spPr>
        <a:xfrm>
          <a:off x="4953891" y="257259"/>
          <a:ext cx="2171782" cy="4320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Contributions en services</a:t>
          </a:r>
        </a:p>
      </dsp:txBody>
      <dsp:txXfrm>
        <a:off x="4953891" y="257259"/>
        <a:ext cx="2171782" cy="432000"/>
      </dsp:txXfrm>
    </dsp:sp>
    <dsp:sp modelId="{1781AEE7-9CC8-4DE3-8B3D-B95D8B39C1BE}">
      <dsp:nvSpPr>
        <dsp:cNvPr id="0" name=""/>
        <dsp:cNvSpPr/>
      </dsp:nvSpPr>
      <dsp:spPr>
        <a:xfrm>
          <a:off x="4953891" y="689259"/>
          <a:ext cx="2171782" cy="1540202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Mises à disposition de locaux ou de matériel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Prêt à usage (ou commodat)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Fourniture gratuite de services</a:t>
          </a:r>
        </a:p>
      </dsp:txBody>
      <dsp:txXfrm>
        <a:off x="4953891" y="689259"/>
        <a:ext cx="2171782" cy="1540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483F1-E0FD-4F21-8F9D-1399E6C76F6F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32A5-C9F2-4D5A-87BD-BF8DA5F17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77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32A5-C9F2-4D5A-87BD-BF8DA5F1712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1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cadre d’une opération de parrainage, le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 parraineur » reçoit des avantages au moins équivalents aux sommes apportées, alors que ce retour ne doit pas excéder 25 % dans le cas du mécénat. En outre, celui-ci peut prendre la forme d’un message publicitaire pour l’entreprise ou ses marques, alors que cette forme de contrepartie est prohibée dans le cas du mécénat.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32A5-C9F2-4D5A-87BD-BF8DA5F1712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60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Dépenses fiscales en 201</a:t>
            </a:r>
            <a:r>
              <a:rPr lang="fr-FR" baseline="0" dirty="0" smtClean="0"/>
              <a:t>7 de 902 millions d’euros concentrée sur des très grandes entreprises.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32A5-C9F2-4D5A-87BD-BF8DA5F1712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993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Dépenses fiscales en 201</a:t>
            </a:r>
            <a:r>
              <a:rPr lang="fr-FR" baseline="0" dirty="0" smtClean="0"/>
              <a:t>7 de 902 millions d’euros concentrée sur des très grandes entreprises.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32A5-C9F2-4D5A-87BD-BF8DA5F1712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26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 sz="2400" dirty="0" smtClean="0"/>
              <a:t>Les contributions en biens …</a:t>
            </a:r>
            <a:endParaRPr lang="fr-FR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200" dirty="0" smtClean="0"/>
              <a:t>Dons en nature redistribués ou consommés en l’état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200" dirty="0" smtClean="0"/>
              <a:t>Les dons en nature redistribués ou consommés en l’état correspondent à des dons de biens qui sont reversés à des bénéficiaires ou utilisés tels quels :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900" dirty="0" smtClean="0"/>
              <a:t>soit par un système de redistribution aux bénéficiaires (ex : dons alimentaires reçus par « Les Restos du cœur » et donnés aux personnes dans le besoin, …)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900" dirty="0" smtClean="0"/>
              <a:t>soit par une consommation directe (ex : dons de matériels utilisés par l’association, dons de livres à une bibliothèque, abandon  de frais des bénévoles, …)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32A5-C9F2-4D5A-87BD-BF8DA5F1712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87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spc="300" dirty="0" smtClean="0">
                <a:solidFill>
                  <a:srgbClr val="4E28B0"/>
                </a:solidFill>
                <a:ea typeface="ヒラギノ角ゴ Pro W3" pitchFamily="-72" charset="-128"/>
                <a:cs typeface="ヒラギノ角ゴ Pro W3" pitchFamily="-72" charset="-128"/>
              </a:rPr>
              <a:t>Les contributions en services</a:t>
            </a:r>
          </a:p>
          <a:p>
            <a:endParaRPr lang="fr-F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Mise à disposition de locaux ou de matériel, Prêt à usage (ou commodat), fourniture gratuite de services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La mise à disposition gratuite de locaux ou de matériel fait l’objet d’une convention fixant les modalités d’occupation et les règles de prise en charge ou non des charges locatives.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La fourniture gratuite de services correspond à des prestations fournies gracieusement par des professionnels à des organisations à but non lucratif.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Le prêt à usage (ou commodat) est un contrat par lequel l’une des parties livre une chose à l’autre pour s’en servir, à la charge pour le preneur de le rendre dans le même état après s’en être servi. Il s‘agit le plus souvent d’un bien immobilier. Le prêt à usage d’autres types de biens est assez rare.</a:t>
            </a:r>
          </a:p>
          <a:p>
            <a:pPr marL="1610916" algn="just"/>
            <a:endParaRPr lang="fr-FR" sz="500" dirty="0" smtClean="0"/>
          </a:p>
          <a:p>
            <a:pPr marL="1610916" algn="just"/>
            <a:r>
              <a:rPr lang="fr-FR" sz="1200" dirty="0" smtClean="0"/>
              <a:t>	Il est maintenant comptabilisé en contribution volontaire en nature 	et non plus avec les comptes de bilan 228/229.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32A5-C9F2-4D5A-87BD-BF8DA5F1712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18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dirty="0" smtClean="0"/>
              <a:t>Bénévolat: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Fournit  librement, de sa propre initiative et à titre gratuit, une « prestation de travail » pour une personne ou un organisme :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Absence de lien de subordination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perçoit aucune rémunération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sz="1200" dirty="0" smtClean="0"/>
              <a:t>La mise à disposition gratuite de personnel ou le mécénat de compétence</a:t>
            </a: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 mise à disposition du personnel s'entend de l'opération juridique consistant, pour une entreprise, à prêter un salarié pour une durée déterminée à une autre entité, dite «utilisatrice », pour la mise en œuvre d'une compétence ou d'une technique particulière.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Dans le cas des CVN, ce prêt est réalisé à titre gratuit et les coûts salariaux ne sont donc pas refacturés à l’association  utilisatrice.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Une convention est signée entre l’association et l’entreprise prêteuse afin de préciser la durée de la mise à disposition, le salarié concerné (identité et qualification) et les modalités d’évaluation de la contribution volontaire en nature.</a:t>
            </a:r>
            <a:endParaRPr lang="fr-FR" sz="12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32A5-C9F2-4D5A-87BD-BF8DA5F1712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17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possibilité de soumettre son projet à des fondations d’entreprise par exemple la Fondation SUEZ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32A5-C9F2-4D5A-87BD-BF8DA5F1712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33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Accéder à la philanthropie pour</a:t>
            </a:r>
            <a:r>
              <a:rPr lang="fr-FR" baseline="0" dirty="0" smtClean="0"/>
              <a:t> celles qui n’ont pas de moyens</a:t>
            </a:r>
            <a:endParaRPr lang="fr-FR" dirty="0" smtClean="0"/>
          </a:p>
          <a:p>
            <a:r>
              <a:rPr lang="fr-FR" dirty="0" smtClean="0"/>
              <a:t>Valoriser les actions de l’entreprise et de renforcer l’attachement</a:t>
            </a:r>
            <a:r>
              <a:rPr lang="fr-FR" baseline="0" dirty="0" smtClean="0"/>
              <a:t> des salarié  à une entreprise qui leur permet de se sentir généreux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32A5-C9F2-4D5A-87BD-BF8DA5F1712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185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mesurer la perception de ce mode d’engagement, la Fondation SNCF a lancé le Baromètre du Mécénat de compétences. Près de 3 000 personnes de tous horizons ont répondu et les résultats sont plus qu’encourageants. 63 % des Français trouvent légitime que l’entreprise propose à ses salariés de s’engager avec elle, c’est même 75 % chez les moins de 35 ans. Les salariés engagés y voient l’occasion de sortir de la routine (71 %), de renforcer leur lien avec l’entreprise (65 %) d’acquérir de nouvelles compétences (64 %). De plus, 70 % des salariés engagés sont prêts à devenir ambassadeurs du dispositif ! 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“Ce mécénat d’engagement est un levier de transformation de la relation au travail et de l’entreprise toute entière ” 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conclut Alain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Mergier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sociologue. Pour la Fondation SNCF, ces signaux sont clairement incitatifs.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32A5-C9F2-4D5A-87BD-BF8DA5F1712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628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32A5-C9F2-4D5A-87BD-BF8DA5F1712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39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mecenat</a:t>
            </a:r>
            <a:r>
              <a:rPr lang="fr-FR" dirty="0" smtClean="0"/>
              <a:t> représente 2 milliards d’euros. </a:t>
            </a:r>
          </a:p>
          <a:p>
            <a:r>
              <a:rPr lang="fr-FR" dirty="0" smtClean="0"/>
              <a:t>Référence sur le site de l’</a:t>
            </a:r>
            <a:r>
              <a:rPr lang="fr-FR" dirty="0" err="1" smtClean="0"/>
              <a:t>admical</a:t>
            </a:r>
            <a:r>
              <a:rPr lang="fr-FR" baseline="0" dirty="0" smtClean="0"/>
              <a:t> qui fait des statistiques</a:t>
            </a:r>
            <a:endParaRPr lang="fr-FR" dirty="0" smtClean="0"/>
          </a:p>
          <a:p>
            <a:r>
              <a:rPr lang="fr-FR" dirty="0" smtClean="0"/>
              <a:t>Commenter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32A5-C9F2-4D5A-87BD-BF8DA5F1712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5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D1886F-A275-406D-917B-32FA888F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F0F49EF-BF47-45BC-80F8-CDF67927B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271DE0A-1B42-43AB-BEEB-68721DB3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6B33-D02F-48FA-BC5E-61E9B203BCE6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F0DFD57-1098-4A48-B5BA-19B619AA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2BBFD20-DF7F-4372-8FEA-1BDC3804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A6B8-B562-4EF1-B501-8785835E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10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B16A02-64E2-49A2-94E9-C8AA08F6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4D39219-BB63-4C84-8169-BBD78DBFB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118F5F-C02E-4B13-BE25-F5EF3078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6B33-D02F-48FA-BC5E-61E9B203BCE6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86E65A1-6A87-4161-BB8F-FB9CAFE9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0735D07-B17A-4759-AF0B-05E8330E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A6B8-B562-4EF1-B501-8785835E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56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10756C4B-F91B-4FDA-BC82-242E60D2E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234154E-C0CF-40DD-8545-AE1D0E376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9D67119-A132-4D0E-820D-33706E2B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6B33-D02F-48FA-BC5E-61E9B203BCE6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C24CF89-C506-4035-8325-9EF272A5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790FE4A-CA47-4E6F-8229-C645DC44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A6B8-B562-4EF1-B501-8785835E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96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EF5A157-2BE6-4035-8DAA-A139A05AC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070252A-7427-4FAE-9567-A40554353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E26FA65-B2A7-4994-ABA8-DFABBB49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6B33-D02F-48FA-BC5E-61E9B203BCE6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FAA74D8-0E4A-4159-AC3D-C6111ED2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5A681A4-1F87-4061-B6F5-9ED602D0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A6B8-B562-4EF1-B501-8785835E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68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97CCA2-A78B-40CD-A102-2038F777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ED5E63B-AF0B-4750-BB69-FCC763C2F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2DCD71B-2263-4A31-BCD5-1958E017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6B33-D02F-48FA-BC5E-61E9B203BCE6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4F616F7-F40D-4E24-9B65-C6047CAC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735197B-FE1E-4A8F-B838-7AE757AA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A6B8-B562-4EF1-B501-8785835E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79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4B6818-01C7-4B6D-81F6-16914E28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661C4AF-B793-47AE-8E2C-C72F6FB73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6EB9EC0-6B72-4685-A7F6-A2B5AC1DD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A6650F6-45CC-4497-93C9-A8B2E6CA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6B33-D02F-48FA-BC5E-61E9B203BCE6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7EF6BD1-F5D2-4C8D-A73E-AB1B4451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3E7DB7B-C00F-48B5-8343-79AD2B5F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A6B8-B562-4EF1-B501-8785835E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53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84DF6B-DB24-4136-BDE2-E5E3BC5D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6BA9E6A-A856-4D5B-AAC9-83C4282DB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0E6FA43-E374-47D9-9E80-3C5F74446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697B98F-9802-4410-A55B-CC1660D85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C79FDC5-604C-44F8-B46F-442DC1136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8A8AE24-C8AF-4367-BF26-DFA659FD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6B33-D02F-48FA-BC5E-61E9B203BCE6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D0757F01-C024-4F55-BAC2-86C45A57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F32F91D-9E9D-4728-AA66-9DA1411D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A6B8-B562-4EF1-B501-8785835E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7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615F37-A3BD-46A5-B7B2-65FBAFA2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4F435A8-5810-4EFA-80EE-3E7984F1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6B33-D02F-48FA-BC5E-61E9B203BCE6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3861133-FB90-4896-9F71-5CFCA5812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9AC6242-AD5A-42B0-AB8A-F6BF743E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A6B8-B562-4EF1-B501-8785835E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92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EA483FC-45AB-4188-AF67-9510033A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6B33-D02F-48FA-BC5E-61E9B203BCE6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53CDFBF-BEA7-4EFF-B841-AD9362DB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A43344C-0D02-4252-A44B-D8C04841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A6B8-B562-4EF1-B501-8785835E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36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46A309-2EA1-4762-BCCA-D126A12A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2126611-8E62-45EF-A281-F09FFF025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D20E192-CCDA-4556-A21F-932DCD1A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80B7961-9C7D-4BEA-8F40-DE63A0B4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6B33-D02F-48FA-BC5E-61E9B203BCE6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A8C10C5-DE4B-46B5-A1E9-10FD233E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33C9CFC-A670-4A75-89B3-07931E70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A6B8-B562-4EF1-B501-8785835E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2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11A23B-9839-433E-B377-657E2E146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70D2B5FC-6692-40D4-BED3-73CE8BACD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E28C3C6-72E4-4990-983C-E39227770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CBEE6C6-6160-4015-A7B7-62F6962D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6B33-D02F-48FA-BC5E-61E9B203BCE6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2D1CB89-8900-4D2C-8BD2-43E33F77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9EEA46F-47AB-484E-A975-4C5EA7B7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A6B8-B562-4EF1-B501-8785835E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26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FB5AA24-C156-4BB3-A986-F36D7F16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6DC9CF0-A3B6-4DF8-A0F6-87959297F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5934F3A-AC10-4A92-9CD0-2E4A5CF54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6B33-D02F-48FA-BC5E-61E9B203BCE6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09CD47F-F00B-466C-A842-18FF9B824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56A1941-4DF5-48D3-9131-F2D48492F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9A6B8-B562-4EF1-B501-8785835E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61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A0CB444-4330-493F-A28F-36B63878F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857"/>
            <a:ext cx="12183537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15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1148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951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Contributions en nature volontaires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3895584" y="2310845"/>
            <a:ext cx="5901036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750" dirty="0">
              <a:latin typeface="+mj-lt"/>
            </a:endParaRPr>
          </a:p>
          <a:p>
            <a:r>
              <a:rPr lang="fr-FR" sz="1800" dirty="0">
                <a:latin typeface="+mj-lt"/>
              </a:rPr>
              <a:t>Fournit  librement, de sa propre initiative et à titre gratuit, une « prestation de travail » pour une personne ou un organisme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516BEDF-B56F-4000-9BCC-33020A9ECB66}"/>
              </a:ext>
            </a:extLst>
          </p:cNvPr>
          <p:cNvGrpSpPr/>
          <p:nvPr/>
        </p:nvGrpSpPr>
        <p:grpSpPr>
          <a:xfrm>
            <a:off x="1226504" y="1856368"/>
            <a:ext cx="8290143" cy="460448"/>
            <a:chOff x="4953891" y="76559"/>
            <a:chExt cx="2171782" cy="562778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36E8D45-66DB-4052-BF43-076F00B30016}"/>
                </a:ext>
              </a:extLst>
            </p:cNvPr>
            <p:cNvSpPr/>
            <p:nvPr/>
          </p:nvSpPr>
          <p:spPr>
            <a:xfrm>
              <a:off x="4953891" y="76559"/>
              <a:ext cx="2171782" cy="562778"/>
            </a:xfrm>
            <a:prstGeom prst="rect">
              <a:avLst/>
            </a:prstGeom>
            <a:grpFill/>
          </p:spPr>
          <p:style>
            <a:lnRef idx="2">
              <a:schemeClr val="accent4">
                <a:hueOff val="582410"/>
                <a:satOff val="-2871"/>
                <a:lumOff val="-12547"/>
                <a:alphaOff val="0"/>
              </a:schemeClr>
            </a:lnRef>
            <a:fillRef idx="1">
              <a:schemeClr val="accent4">
                <a:hueOff val="582410"/>
                <a:satOff val="-2871"/>
                <a:lumOff val="-12547"/>
                <a:alphaOff val="0"/>
              </a:schemeClr>
            </a:fillRef>
            <a:effectRef idx="0">
              <a:schemeClr val="accent4">
                <a:hueOff val="582410"/>
                <a:satOff val="-2871"/>
                <a:lumOff val="-125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EB29C583-286C-4A9F-976B-D6CEB9564F18}"/>
                </a:ext>
              </a:extLst>
            </p:cNvPr>
            <p:cNvSpPr txBox="1"/>
            <p:nvPr/>
          </p:nvSpPr>
          <p:spPr>
            <a:xfrm>
              <a:off x="4953891" y="76559"/>
              <a:ext cx="2171782" cy="562778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Contributions en </a:t>
              </a:r>
              <a:r>
                <a:rPr lang="fr-FR" sz="1600" dirty="0"/>
                <a:t>travail</a:t>
              </a:r>
              <a:endParaRPr lang="fr-FR" sz="1600" kern="1200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D61C8FA0-AD3E-49B9-AE2E-285ADDFFE7D4}"/>
              </a:ext>
            </a:extLst>
          </p:cNvPr>
          <p:cNvGrpSpPr/>
          <p:nvPr/>
        </p:nvGrpSpPr>
        <p:grpSpPr>
          <a:xfrm>
            <a:off x="1226504" y="2492344"/>
            <a:ext cx="2692231" cy="847532"/>
            <a:chOff x="4953891" y="639337"/>
            <a:chExt cx="2171782" cy="177082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71044A2-3347-4124-A59F-30066EA18661}"/>
                </a:ext>
              </a:extLst>
            </p:cNvPr>
            <p:cNvSpPr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lnRef>
            <a:fillRef idx="1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5E27CF75-7F99-493C-AA3F-6958569113F2}"/>
                </a:ext>
              </a:extLst>
            </p:cNvPr>
            <p:cNvSpPr txBox="1"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ctr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dirty="0"/>
                <a:t>Bénévolat</a:t>
              </a:r>
              <a:endParaRPr lang="fr-FR" sz="1600" kern="1200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22B1A34D-505D-499F-8A7F-6FCCAC1EA5CE}"/>
              </a:ext>
            </a:extLst>
          </p:cNvPr>
          <p:cNvGrpSpPr/>
          <p:nvPr/>
        </p:nvGrpSpPr>
        <p:grpSpPr>
          <a:xfrm>
            <a:off x="1226504" y="3515404"/>
            <a:ext cx="2692232" cy="1038746"/>
            <a:chOff x="4953891" y="639337"/>
            <a:chExt cx="2171782" cy="177082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4795FD7-913D-429D-962D-48A279E75FEA}"/>
                </a:ext>
              </a:extLst>
            </p:cNvPr>
            <p:cNvSpPr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lnRef>
            <a:fillRef idx="1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B12886BE-0E37-4494-BB2C-03B9639CA582}"/>
                </a:ext>
              </a:extLst>
            </p:cNvPr>
            <p:cNvSpPr txBox="1"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ctr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kern="1200" dirty="0"/>
                <a:t>Mise à disposition gratuite de personnel (ou Mécénat de compétence)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3EC4E1D-8205-44A7-90AD-958FB1316572}"/>
              </a:ext>
            </a:extLst>
          </p:cNvPr>
          <p:cNvSpPr/>
          <p:nvPr/>
        </p:nvSpPr>
        <p:spPr>
          <a:xfrm>
            <a:off x="3918736" y="3310476"/>
            <a:ext cx="5992992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750" dirty="0">
              <a:latin typeface="+mj-lt"/>
            </a:endParaRPr>
          </a:p>
          <a:p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Opération juridique consistant, pour une entreprise, à prêter un salarié pour une durée déterminée à une autre entité, dite «utilisatrice », pour la mise en œuvre d'une compétence ou d'une technique particulière </a:t>
            </a:r>
            <a:r>
              <a:rPr lang="fr-FR" sz="1800" dirty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5649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581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Mécénat de compétences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768" y="1319146"/>
            <a:ext cx="7473340" cy="44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0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1032174" y="1153789"/>
            <a:ext cx="96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Utilisation de p</a:t>
            </a:r>
            <a:r>
              <a:rPr lang="fr-FR" sz="2800" dirty="0" smtClean="0"/>
              <a:t>lateformes d’information et de mise en relation :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127" y="2052743"/>
            <a:ext cx="980546" cy="8159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826" y="2178035"/>
            <a:ext cx="1653099" cy="5653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7652" y="1993369"/>
            <a:ext cx="1853475" cy="120941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15367" y="1808703"/>
            <a:ext cx="64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Par exemple :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1032174" y="4018068"/>
            <a:ext cx="9047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Egalement, possibilité de soumettre des projets à des fondations d’entreprise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5574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9047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Des objectifs pour le mécène</a:t>
            </a:r>
            <a:endParaRPr lang="fr-FR" sz="28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3852576C-F9AE-44F7-9DEB-860784A5EC37}"/>
              </a:ext>
            </a:extLst>
          </p:cNvPr>
          <p:cNvSpPr txBox="1">
            <a:spLocks/>
          </p:cNvSpPr>
          <p:nvPr/>
        </p:nvSpPr>
        <p:spPr>
          <a:xfrm>
            <a:off x="940064" y="1135400"/>
            <a:ext cx="10393960" cy="4772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r>
              <a:rPr lang="fr-FR" sz="2000" b="1" dirty="0" smtClean="0">
                <a:solidFill>
                  <a:srgbClr val="1D2B43"/>
                </a:solidFill>
              </a:rPr>
              <a:t>Philanthropie</a:t>
            </a: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r>
              <a:rPr lang="fr-FR" sz="2000" b="1" dirty="0" smtClean="0">
                <a:solidFill>
                  <a:srgbClr val="1D2B43"/>
                </a:solidFill>
              </a:rPr>
              <a:t>Améliore la réputation et l’image de marque du mécène </a:t>
            </a: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r>
              <a:rPr lang="fr-FR" sz="2000" b="1" dirty="0" smtClean="0">
                <a:solidFill>
                  <a:srgbClr val="1D2B43"/>
                </a:solidFill>
              </a:rPr>
              <a:t>Permet d’afficher ses valeurs et assurer sa </a:t>
            </a:r>
            <a:r>
              <a:rPr lang="fr-FR" sz="2000" b="1" dirty="0" err="1" smtClean="0">
                <a:solidFill>
                  <a:srgbClr val="1D2B43"/>
                </a:solidFill>
              </a:rPr>
              <a:t>pérénnité</a:t>
            </a:r>
            <a:endParaRPr lang="fr-FR" sz="2000" b="1" dirty="0" smtClean="0">
              <a:solidFill>
                <a:srgbClr val="1D2B43"/>
              </a:solidFill>
            </a:endParaRP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r>
              <a:rPr lang="fr-FR" sz="2000" b="1" dirty="0" smtClean="0">
                <a:solidFill>
                  <a:srgbClr val="1D2B43"/>
                </a:solidFill>
              </a:rPr>
              <a:t>Politique RH</a:t>
            </a:r>
            <a:endParaRPr lang="fr-FR" sz="1600" b="1" dirty="0" smtClean="0">
              <a:solidFill>
                <a:srgbClr val="1D2B43"/>
              </a:solidFill>
            </a:endParaRP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1D2B43"/>
                </a:solidFill>
              </a:rPr>
              <a:t>	</a:t>
            </a:r>
            <a:r>
              <a:rPr lang="fr-FR" sz="2000" dirty="0" smtClean="0">
                <a:solidFill>
                  <a:srgbClr val="40B19A"/>
                </a:solidFill>
              </a:rPr>
              <a:t>- Recruter</a:t>
            </a: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40B19A"/>
                </a:solidFill>
              </a:rPr>
              <a:t>	</a:t>
            </a:r>
            <a:r>
              <a:rPr lang="fr-FR" sz="2000" dirty="0" smtClean="0">
                <a:solidFill>
                  <a:srgbClr val="40B19A"/>
                </a:solidFill>
              </a:rPr>
              <a:t>- Travailler la marque employeur</a:t>
            </a: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40B19A"/>
                </a:solidFill>
              </a:rPr>
              <a:t>	</a:t>
            </a:r>
            <a:r>
              <a:rPr lang="fr-FR" sz="2000" dirty="0" smtClean="0">
                <a:solidFill>
                  <a:srgbClr val="40B19A"/>
                </a:solidFill>
              </a:rPr>
              <a:t>- Gestion de la fin de carrière (motiver les salariés) : temps partiel sénior mis en place par Orange</a:t>
            </a: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40B19A"/>
                </a:solidFill>
              </a:rPr>
              <a:t>	- Acquisition de nouvelle compétences : C’est en partageant qu’on apprend</a:t>
            </a: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40B19A"/>
                </a:solidFill>
              </a:rPr>
              <a:t>	</a:t>
            </a:r>
            <a:r>
              <a:rPr lang="fr-FR" sz="2000" dirty="0" smtClean="0">
                <a:solidFill>
                  <a:srgbClr val="40B19A"/>
                </a:solidFill>
              </a:rPr>
              <a:t>- Développement de la créativité, de l’empathie, de la capacité à résoudre des problèmes </a:t>
            </a: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40B19A"/>
                </a:solidFill>
              </a:rPr>
              <a:t>	</a:t>
            </a:r>
            <a:r>
              <a:rPr lang="fr-FR" sz="2000" dirty="0" smtClean="0">
                <a:solidFill>
                  <a:srgbClr val="40B19A"/>
                </a:solidFill>
              </a:rPr>
              <a:t>- Outil de formation</a:t>
            </a: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endParaRPr lang="fr-FR" sz="2000" dirty="0" smtClean="0">
              <a:solidFill>
                <a:srgbClr val="1D2B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0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9047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Exemple d’actions de la Fondation SNCF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940063" y="1206197"/>
            <a:ext cx="103341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cap="all" dirty="0">
                <a:solidFill>
                  <a:srgbClr val="EA0052"/>
                </a:solidFill>
                <a:latin typeface="Avenir LT W02 55 Roman"/>
              </a:rPr>
              <a:t>1ÈRE ALLIANCE POUR LE MÉCÉNAT DE COMPÉTENCES</a:t>
            </a:r>
          </a:p>
          <a:p>
            <a:r>
              <a:rPr lang="fr-FR" dirty="0">
                <a:solidFill>
                  <a:srgbClr val="000000"/>
                </a:solidFill>
                <a:latin typeface="Avenir LT W02 95 Black"/>
              </a:rPr>
              <a:t>Forte de 5 ans d’expérience du Mécénat de compétences, la Fondation SNCF a lancé avec l’IFOP le 1er Baromètre sur cette pratique. Les résultats, édifiants, militent en faveur d’une action d’envergure. Mi-janvier 2019, la Fondation SNCF a lancé le Manifeste en faveur du Mécénat de compétences, entraînant 15 entreprises avec elle. L’Alliance pour le Mécénat de compétences est ainsi née, sur la base de 7 engagements fermes et d’une feuille de route acceptée par les dirigeants signataires.</a:t>
            </a:r>
            <a:endParaRPr lang="fr-FR" b="0" i="0" dirty="0">
              <a:solidFill>
                <a:srgbClr val="000000"/>
              </a:solidFill>
              <a:effectLst/>
              <a:latin typeface="Avenir LT W02 55 Roman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63" y="3308318"/>
            <a:ext cx="6174170" cy="209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7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9047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Des objectifs pour l’association</a:t>
            </a:r>
            <a:endParaRPr lang="fr-FR" sz="28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3852576C-F9AE-44F7-9DEB-860784A5EC37}"/>
              </a:ext>
            </a:extLst>
          </p:cNvPr>
          <p:cNvSpPr txBox="1">
            <a:spLocks/>
          </p:cNvSpPr>
          <p:nvPr/>
        </p:nvSpPr>
        <p:spPr>
          <a:xfrm>
            <a:off x="940064" y="1135400"/>
            <a:ext cx="10393960" cy="477276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endParaRPr lang="fr-FR" sz="2000" b="1" dirty="0" smtClean="0">
              <a:solidFill>
                <a:srgbClr val="1D2B43"/>
              </a:solidFill>
            </a:endParaRP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r>
              <a:rPr lang="fr-FR" sz="2000" b="1" dirty="0" smtClean="0">
                <a:solidFill>
                  <a:srgbClr val="1D2B43"/>
                </a:solidFill>
              </a:rPr>
              <a:t>Réflexion sur son projet</a:t>
            </a:r>
          </a:p>
          <a:p>
            <a:pPr marL="457200" lvl="1" indent="0">
              <a:buClr>
                <a:srgbClr val="40B19A"/>
              </a:buClr>
              <a:buNone/>
            </a:pPr>
            <a:endParaRPr lang="fr-FR" sz="2000" b="1" dirty="0" smtClean="0">
              <a:solidFill>
                <a:srgbClr val="1D2B43"/>
              </a:solidFill>
            </a:endParaRP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r>
              <a:rPr lang="fr-FR" sz="2000" b="1" dirty="0" smtClean="0">
                <a:solidFill>
                  <a:srgbClr val="1D2B43"/>
                </a:solidFill>
              </a:rPr>
              <a:t>Diversification et accroissement de ses ressources</a:t>
            </a: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endParaRPr lang="fr-FR" sz="2000" b="1" dirty="0" smtClean="0">
              <a:solidFill>
                <a:srgbClr val="1D2B43"/>
              </a:solidFill>
            </a:endParaRP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r>
              <a:rPr lang="fr-FR" sz="2000" b="1" dirty="0" smtClean="0">
                <a:solidFill>
                  <a:srgbClr val="1D2B43"/>
                </a:solidFill>
              </a:rPr>
              <a:t>Occasion de faire connaître le monde associatif</a:t>
            </a: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endParaRPr lang="fr-FR" sz="2000" b="1" dirty="0" smtClean="0">
              <a:solidFill>
                <a:srgbClr val="1D2B43"/>
              </a:solidFill>
            </a:endParaRP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r>
              <a:rPr lang="fr-FR" sz="2000" b="1" dirty="0" smtClean="0">
                <a:solidFill>
                  <a:srgbClr val="1D2B43"/>
                </a:solidFill>
              </a:rPr>
              <a:t>Acquisition de nouvelles compétences</a:t>
            </a:r>
            <a:endParaRPr lang="fr-FR" sz="1600" b="1" dirty="0" smtClean="0">
              <a:solidFill>
                <a:srgbClr val="1D2B43"/>
              </a:solidFill>
            </a:endParaRP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1D2B4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4423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1148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951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Que dit le Code du travail  sur la mise à disposition de salarié ?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64" y="1674796"/>
            <a:ext cx="10300249" cy="28450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33" y="4601382"/>
            <a:ext cx="10376870" cy="9473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79612" y="4705720"/>
            <a:ext cx="162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Extrait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1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1148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2" y="1260908"/>
            <a:ext cx="10837367" cy="445917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10652" y="1463040"/>
            <a:ext cx="311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Version applicable 01/01/2020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951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Que dit le Code du travail  sur la mise à disposition de salarié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59760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E5FFF66B-949E-4762-A9C0-2B02BE60DAA0}"/>
              </a:ext>
            </a:extLst>
          </p:cNvPr>
          <p:cNvSpPr txBox="1">
            <a:spLocks/>
          </p:cNvSpPr>
          <p:nvPr/>
        </p:nvSpPr>
        <p:spPr>
          <a:xfrm>
            <a:off x="673100" y="1600200"/>
            <a:ext cx="11001036" cy="4729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200" dirty="0" smtClean="0">
                <a:solidFill>
                  <a:srgbClr val="1D2B43"/>
                </a:solidFill>
              </a:rPr>
              <a:t> </a:t>
            </a:r>
            <a:endParaRPr lang="fr-FR" sz="2200" dirty="0">
              <a:solidFill>
                <a:srgbClr val="1D2B43"/>
              </a:solidFill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3852576C-F9AE-44F7-9DEB-860784A5EC37}"/>
              </a:ext>
            </a:extLst>
          </p:cNvPr>
          <p:cNvSpPr txBox="1">
            <a:spLocks/>
          </p:cNvSpPr>
          <p:nvPr/>
        </p:nvSpPr>
        <p:spPr>
          <a:xfrm>
            <a:off x="940063" y="1698170"/>
            <a:ext cx="10447621" cy="42099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1D2B43"/>
                </a:solidFill>
              </a:rPr>
              <a:t>	</a:t>
            </a:r>
            <a:endParaRPr lang="fr-FR" sz="2000" dirty="0" smtClean="0">
              <a:solidFill>
                <a:srgbClr val="40B19A"/>
              </a:solidFill>
            </a:endParaRP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r>
              <a:rPr lang="fr-FR" sz="2000" b="1" dirty="0" smtClean="0">
                <a:solidFill>
                  <a:srgbClr val="1D2B43"/>
                </a:solidFill>
              </a:rPr>
              <a:t>Insère dans le code du travail l’article L.8241-3 qui vise à légaliser la mise à disposition gratuite de main d’œuvre au profit des entités prévus par l’art. 238 bis du CGI, jeunes entreprises qui ont moins de 8 ans d’existence et des TPE/PME de moins de 250 salariés</a:t>
            </a:r>
          </a:p>
          <a:p>
            <a:pPr marL="457200" lvl="1" indent="0">
              <a:buClr>
                <a:srgbClr val="40B19A"/>
              </a:buClr>
              <a:buNone/>
            </a:pPr>
            <a:r>
              <a:rPr lang="fr-FR" sz="2000" dirty="0" smtClean="0">
                <a:solidFill>
                  <a:srgbClr val="40B19A"/>
                </a:solidFill>
              </a:rPr>
              <a:t>	- Concerne </a:t>
            </a:r>
            <a:r>
              <a:rPr lang="fr-FR" sz="2000" dirty="0">
                <a:solidFill>
                  <a:srgbClr val="40B19A"/>
                </a:solidFill>
              </a:rPr>
              <a:t>les entreprise ou groupe d’au moins 5.000 salariés</a:t>
            </a:r>
          </a:p>
          <a:p>
            <a:pPr marL="457200" lvl="1" indent="0">
              <a:buClr>
                <a:srgbClr val="40B19A"/>
              </a:buClr>
              <a:buNone/>
            </a:pPr>
            <a:r>
              <a:rPr lang="fr-FR" sz="2000" dirty="0">
                <a:solidFill>
                  <a:srgbClr val="40B19A"/>
                </a:solidFill>
              </a:rPr>
              <a:t>	</a:t>
            </a:r>
            <a:r>
              <a:rPr lang="fr-FR" sz="2000" dirty="0" smtClean="0">
                <a:solidFill>
                  <a:srgbClr val="40B19A"/>
                </a:solidFill>
              </a:rPr>
              <a:t>- </a:t>
            </a:r>
            <a:r>
              <a:rPr lang="fr-FR" sz="2000" dirty="0">
                <a:solidFill>
                  <a:srgbClr val="40B19A"/>
                </a:solidFill>
              </a:rPr>
              <a:t>Ne peut excéder 2 </a:t>
            </a:r>
            <a:r>
              <a:rPr lang="fr-FR" sz="2000" dirty="0" smtClean="0">
                <a:solidFill>
                  <a:srgbClr val="40B19A"/>
                </a:solidFill>
              </a:rPr>
              <a:t>ans</a:t>
            </a:r>
            <a:endParaRPr lang="fr-FR" sz="2000" dirty="0">
              <a:solidFill>
                <a:srgbClr val="40B19A"/>
              </a:solidFill>
            </a:endParaRPr>
          </a:p>
          <a:p>
            <a:pPr marL="457200" lvl="1" indent="0">
              <a:buClr>
                <a:srgbClr val="40B19A"/>
              </a:buClr>
              <a:buNone/>
            </a:pPr>
            <a:r>
              <a:rPr lang="fr-FR" sz="2000" dirty="0">
                <a:solidFill>
                  <a:srgbClr val="40B19A"/>
                </a:solidFill>
              </a:rPr>
              <a:t>	</a:t>
            </a:r>
            <a:r>
              <a:rPr lang="fr-FR" sz="2000" dirty="0" smtClean="0">
                <a:solidFill>
                  <a:srgbClr val="40B19A"/>
                </a:solidFill>
              </a:rPr>
              <a:t>- objectif : améliorer la qualification de sa main d’œuvre, favoriser les transitions professionnelles ou de constituer un partenariat d’affaires ou d’intérêt commun</a:t>
            </a:r>
          </a:p>
          <a:p>
            <a:pPr marL="457200" lvl="1" indent="0">
              <a:buClr>
                <a:srgbClr val="40B19A"/>
              </a:buClr>
              <a:buNone/>
            </a:pPr>
            <a:r>
              <a:rPr lang="fr-FR" sz="2000" dirty="0">
                <a:solidFill>
                  <a:srgbClr val="40B19A"/>
                </a:solidFill>
              </a:rPr>
              <a:t>	</a:t>
            </a:r>
            <a:r>
              <a:rPr lang="fr-FR" sz="2000" dirty="0" smtClean="0">
                <a:solidFill>
                  <a:srgbClr val="40B19A"/>
                </a:solidFill>
              </a:rPr>
              <a:t>- N’a pas de but lucratif au sens de l’article L 8241-1 du Code du travail</a:t>
            </a:r>
            <a:endParaRPr lang="fr-FR" sz="2000" dirty="0">
              <a:solidFill>
                <a:srgbClr val="40B19A"/>
              </a:solidFill>
            </a:endParaRP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endParaRPr lang="fr-FR" sz="2000" dirty="0" smtClean="0">
              <a:solidFill>
                <a:srgbClr val="1D2B43"/>
              </a:solidFill>
            </a:endParaRP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r>
              <a:rPr lang="fr-FR" sz="2000" b="1" dirty="0">
                <a:solidFill>
                  <a:srgbClr val="1D2B43"/>
                </a:solidFill>
              </a:rPr>
              <a:t>Légalise le mécénat de compétence (</a:t>
            </a:r>
            <a:r>
              <a:rPr lang="fr-FR" sz="2000" b="1" dirty="0" smtClean="0">
                <a:solidFill>
                  <a:srgbClr val="1D2B43"/>
                </a:solidFill>
              </a:rPr>
              <a:t>QUESTION à l’Assemblée nationale </a:t>
            </a:r>
            <a:r>
              <a:rPr lang="fr-FR" sz="2000" b="1" dirty="0">
                <a:solidFill>
                  <a:srgbClr val="1D2B43"/>
                </a:solidFill>
              </a:rPr>
              <a:t>publiée au JO le 16/04/2019 p. </a:t>
            </a:r>
            <a:r>
              <a:rPr lang="fr-FR" sz="2000" b="1" dirty="0" smtClean="0">
                <a:solidFill>
                  <a:srgbClr val="1D2B43"/>
                </a:solidFill>
              </a:rPr>
              <a:t>3450 </a:t>
            </a:r>
            <a:r>
              <a:rPr lang="fr-FR" sz="2000" b="1" dirty="0">
                <a:solidFill>
                  <a:srgbClr val="1D2B43"/>
                </a:solidFill>
              </a:rPr>
              <a:t>et </a:t>
            </a:r>
            <a:r>
              <a:rPr lang="fr-FR" sz="2000" b="1" dirty="0" smtClean="0">
                <a:solidFill>
                  <a:srgbClr val="1D2B43"/>
                </a:solidFill>
              </a:rPr>
              <a:t>REPONSE </a:t>
            </a:r>
            <a:r>
              <a:rPr lang="fr-FR" sz="2000" b="1" dirty="0">
                <a:solidFill>
                  <a:srgbClr val="1D2B43"/>
                </a:solidFill>
              </a:rPr>
              <a:t>publiée au JO le : 23/04/2019 p. </a:t>
            </a:r>
            <a:r>
              <a:rPr lang="fr-FR" sz="2000" b="1" dirty="0" smtClean="0">
                <a:solidFill>
                  <a:srgbClr val="1D2B43"/>
                </a:solidFill>
              </a:rPr>
              <a:t>3961)</a:t>
            </a:r>
            <a:r>
              <a:rPr lang="fr-FR" sz="2000" dirty="0" smtClean="0">
                <a:solidFill>
                  <a:srgbClr val="40B19A"/>
                </a:solidFill>
              </a:rPr>
              <a:t>	</a:t>
            </a:r>
            <a:endParaRPr lang="fr-FR" sz="2000" dirty="0">
              <a:solidFill>
                <a:srgbClr val="40B19A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95129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Que dit le Code du travail  sur la mise à disposition de salarié ?</a:t>
            </a:r>
          </a:p>
          <a:p>
            <a:r>
              <a:rPr lang="fr-FR" sz="2000" b="1" dirty="0">
                <a:solidFill>
                  <a:srgbClr val="1D2B43"/>
                </a:solidFill>
              </a:rPr>
              <a:t>Ordonnance n° 2017-1387 du 27 septembre 2017 et la loi n° 2018-217 du 29 mars 2018 instituant un régime de la mise à disposition de salariés par des entreprises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5200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821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301" y="1063208"/>
            <a:ext cx="6882846" cy="50679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3" y="612180"/>
            <a:ext cx="853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mécénat en valeur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6340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D71108B-ACC9-4A81-B402-4AA6068FA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666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85BBE0FA-87C7-4EF1-80BC-BE46500C1257}"/>
              </a:ext>
            </a:extLst>
          </p:cNvPr>
          <p:cNvCxnSpPr>
            <a:cxnSpLocks/>
          </p:cNvCxnSpPr>
          <p:nvPr/>
        </p:nvCxnSpPr>
        <p:spPr>
          <a:xfrm>
            <a:off x="2226973" y="4195598"/>
            <a:ext cx="746200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14D6691D-A10D-4061-A090-BCC201970E17}"/>
              </a:ext>
            </a:extLst>
          </p:cNvPr>
          <p:cNvCxnSpPr>
            <a:cxnSpLocks/>
          </p:cNvCxnSpPr>
          <p:nvPr/>
        </p:nvCxnSpPr>
        <p:spPr>
          <a:xfrm>
            <a:off x="1812905" y="1413198"/>
            <a:ext cx="746200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2DC35EA-0426-4406-8196-230B99721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679" y="6064313"/>
            <a:ext cx="3395301" cy="678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449EDC-E9AB-4F24-90AD-469141F59DF5}"/>
              </a:ext>
            </a:extLst>
          </p:cNvPr>
          <p:cNvSpPr/>
          <p:nvPr/>
        </p:nvSpPr>
        <p:spPr>
          <a:xfrm>
            <a:off x="3096882" y="1613144"/>
            <a:ext cx="6047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Le mécénat de compétences : un effet de levier de management RH pour toutes les tailles d'entreprise.</a:t>
            </a:r>
          </a:p>
        </p:txBody>
      </p:sp>
    </p:spTree>
    <p:extLst>
      <p:ext uri="{BB962C8B-B14F-4D97-AF65-F5344CB8AC3E}">
        <p14:creationId xmlns:p14="http://schemas.microsoft.com/office/powerpoint/2010/main" val="246834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821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12" y="1857375"/>
            <a:ext cx="5514975" cy="3143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35447" y="239669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2017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3" y="612180"/>
            <a:ext cx="853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mécénat en valeur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88496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821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3" y="612180"/>
            <a:ext cx="1005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Conseil fiscal : Correcte évaluation du mécénat de compétence</a:t>
            </a:r>
            <a:endParaRPr lang="fr-FR" sz="28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E5FFF66B-949E-4762-A9C0-2B02BE60DAA0}"/>
              </a:ext>
            </a:extLst>
          </p:cNvPr>
          <p:cNvSpPr txBox="1">
            <a:spLocks/>
          </p:cNvSpPr>
          <p:nvPr/>
        </p:nvSpPr>
        <p:spPr>
          <a:xfrm>
            <a:off x="1039528" y="1566286"/>
            <a:ext cx="10314272" cy="44757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200" dirty="0" smtClean="0">
              <a:solidFill>
                <a:srgbClr val="1D2B4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 smtClean="0">
                <a:solidFill>
                  <a:srgbClr val="1D2B43"/>
                </a:solidFill>
              </a:rPr>
              <a:t>Evaluation du don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dirty="0" smtClean="0">
                <a:solidFill>
                  <a:srgbClr val="F9E963"/>
                </a:solidFill>
              </a:rPr>
              <a:t>  </a:t>
            </a:r>
            <a:r>
              <a:rPr lang="fr-FR" sz="2200" dirty="0" smtClean="0">
                <a:solidFill>
                  <a:srgbClr val="1D2B43"/>
                </a:solidFill>
              </a:rPr>
              <a:t>Par le mécène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i="1" dirty="0" smtClean="0">
                <a:solidFill>
                  <a:srgbClr val="40B19A"/>
                </a:solidFill>
              </a:rPr>
              <a:t>Cette évaluation est susceptible d’un contrôle fiscal</a:t>
            </a:r>
            <a:endParaRPr lang="fr-FR" sz="2200" i="1" dirty="0">
              <a:solidFill>
                <a:srgbClr val="40B19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dirty="0" smtClean="0">
                <a:solidFill>
                  <a:srgbClr val="F9E963"/>
                </a:solidFill>
              </a:rPr>
              <a:t> </a:t>
            </a:r>
            <a:r>
              <a:rPr lang="fr-FR" sz="2200" dirty="0" smtClean="0">
                <a:solidFill>
                  <a:srgbClr val="1D2B43"/>
                </a:solidFill>
              </a:rPr>
              <a:t>Au coût de revient : </a:t>
            </a:r>
          </a:p>
          <a:p>
            <a:pPr marL="0" indent="0">
              <a:buNone/>
            </a:pPr>
            <a:r>
              <a:rPr lang="fr-FR" sz="2200" i="1" dirty="0" smtClean="0">
                <a:solidFill>
                  <a:srgbClr val="40B19A"/>
                </a:solidFill>
              </a:rPr>
              <a:t>Rémunération brute + charges sociales </a:t>
            </a:r>
            <a:r>
              <a:rPr lang="fr-FR" sz="2400" dirty="0" smtClean="0"/>
              <a:t>(BOI-BIC-RICI-20-30-10-20-20190807)</a:t>
            </a:r>
            <a:endParaRPr lang="fr-FR" sz="2200" i="1" dirty="0" smtClean="0">
              <a:solidFill>
                <a:srgbClr val="40B19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i="1" dirty="0" smtClean="0">
                <a:solidFill>
                  <a:srgbClr val="40B19A"/>
                </a:solidFill>
              </a:rPr>
              <a:t>Il ne doivent pas être facturé avec une marge</a:t>
            </a:r>
            <a:endParaRPr lang="fr-FR" sz="2200" i="1" dirty="0">
              <a:solidFill>
                <a:srgbClr val="40B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3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3" y="612180"/>
            <a:ext cx="10053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Conseil fiscal : ne pas confondre le mécénat de compétences avec… Le PARAINAGE</a:t>
            </a:r>
            <a:endParaRPr lang="fr-FR" sz="28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E5FFF66B-949E-4762-A9C0-2B02BE60DAA0}"/>
              </a:ext>
            </a:extLst>
          </p:cNvPr>
          <p:cNvSpPr txBox="1">
            <a:spLocks/>
          </p:cNvSpPr>
          <p:nvPr/>
        </p:nvSpPr>
        <p:spPr>
          <a:xfrm>
            <a:off x="1039528" y="1566286"/>
            <a:ext cx="10314272" cy="44757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200" dirty="0" smtClean="0">
              <a:solidFill>
                <a:srgbClr val="1D2B4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 smtClean="0">
                <a:solidFill>
                  <a:srgbClr val="1D2B43"/>
                </a:solidFill>
              </a:rPr>
              <a:t>Les deux notions sont définies par l’arrêté du 6 janvier 1989 relatif à la terminologie économique et financière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dirty="0" smtClean="0">
                <a:solidFill>
                  <a:srgbClr val="F9E963"/>
                </a:solidFill>
              </a:rPr>
              <a:t>  </a:t>
            </a:r>
            <a:r>
              <a:rPr lang="fr-FR" sz="2200" dirty="0" smtClean="0">
                <a:solidFill>
                  <a:srgbClr val="1D2B43"/>
                </a:solidFill>
              </a:rPr>
              <a:t>Le mécénat se définit comme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i="1" dirty="0">
                <a:solidFill>
                  <a:srgbClr val="40B19A"/>
                </a:solidFill>
              </a:rPr>
              <a:t>« Soutien matériel apporté, sans contrepartie directe de la part du bénéficiaire, à une œuvre ou à une personne pour l’exercice d’activités présentant un intérêt général »;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dirty="0" smtClean="0">
                <a:solidFill>
                  <a:srgbClr val="F9E963"/>
                </a:solidFill>
              </a:rPr>
              <a:t> </a:t>
            </a:r>
            <a:r>
              <a:rPr lang="fr-FR" sz="2200" dirty="0" smtClean="0">
                <a:solidFill>
                  <a:srgbClr val="1D2B43"/>
                </a:solidFill>
              </a:rPr>
              <a:t>Et le parrainage comme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i="1" dirty="0">
                <a:solidFill>
                  <a:srgbClr val="40B19A"/>
                </a:solidFill>
              </a:rPr>
              <a:t>« Soutien matériel apporté à une manifestation, une personne, à un produit  ou à une organisation en vue d’en retirer un bénéfice direct 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i="1" dirty="0" smtClean="0">
              <a:solidFill>
                <a:srgbClr val="1D2B4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i="1" dirty="0" err="1" smtClean="0">
                <a:solidFill>
                  <a:srgbClr val="1D2B43"/>
                </a:solidFill>
              </a:rPr>
              <a:t>Rmq</a:t>
            </a:r>
            <a:r>
              <a:rPr lang="fr-FR" sz="2200" i="1" dirty="0" smtClean="0">
                <a:solidFill>
                  <a:srgbClr val="1D2B43"/>
                </a:solidFill>
              </a:rPr>
              <a:t>: le sponsoring est un anglicisme correspondant à la notion de partenariat</a:t>
            </a:r>
            <a:endParaRPr lang="fr-FR" sz="2200" i="1" dirty="0">
              <a:solidFill>
                <a:srgbClr val="1D2B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30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E5FFF66B-949E-4762-A9C0-2B02BE60DAA0}"/>
              </a:ext>
            </a:extLst>
          </p:cNvPr>
          <p:cNvSpPr txBox="1">
            <a:spLocks/>
          </p:cNvSpPr>
          <p:nvPr/>
        </p:nvSpPr>
        <p:spPr>
          <a:xfrm>
            <a:off x="838200" y="14700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1D2B43"/>
                </a:solidFill>
              </a:rPr>
              <a:t>Ces deux notions existent dans le Code Général des Impôts et sont bien différentes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>
              <a:solidFill>
                <a:srgbClr val="1D2B43"/>
              </a:solidFill>
            </a:endParaRPr>
          </a:p>
          <a:p>
            <a:r>
              <a:rPr lang="fr-FR" sz="2000" dirty="0" smtClean="0">
                <a:solidFill>
                  <a:srgbClr val="1D2B43"/>
                </a:solidFill>
              </a:rPr>
              <a:t>Le mécénat est un</a:t>
            </a:r>
            <a:r>
              <a:rPr lang="fr-FR" sz="2000" b="1" dirty="0" smtClean="0">
                <a:solidFill>
                  <a:srgbClr val="1D2B43"/>
                </a:solidFill>
              </a:rPr>
              <a:t> acte de philanthropie (Art 238bis du CGI) </a:t>
            </a:r>
            <a:r>
              <a:rPr lang="fr-FR" sz="2000" dirty="0" smtClean="0">
                <a:solidFill>
                  <a:srgbClr val="1D2B43"/>
                </a:solidFill>
              </a:rPr>
              <a:t>conduit dans l’intérêt indirect de l’entreprise qui donne généralement droit à une réduction d’impôt après réintégration de la charge correspondante.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>
              <a:solidFill>
                <a:srgbClr val="1D2B43"/>
              </a:solidFill>
            </a:endParaRPr>
          </a:p>
          <a:p>
            <a:r>
              <a:rPr lang="fr-FR" sz="2000" dirty="0" smtClean="0">
                <a:solidFill>
                  <a:srgbClr val="1D2B43"/>
                </a:solidFill>
              </a:rPr>
              <a:t>Le parrainage </a:t>
            </a:r>
            <a:r>
              <a:rPr lang="fr-FR" sz="2000" b="1" dirty="0" smtClean="0">
                <a:solidFill>
                  <a:srgbClr val="1D2B43"/>
                </a:solidFill>
              </a:rPr>
              <a:t>(Art 39-1-7 du CGI)</a:t>
            </a:r>
            <a:r>
              <a:rPr lang="fr-FR" sz="2000" dirty="0" smtClean="0">
                <a:solidFill>
                  <a:srgbClr val="1D2B43"/>
                </a:solidFill>
              </a:rPr>
              <a:t> est considéré comme une </a:t>
            </a:r>
            <a:r>
              <a:rPr lang="fr-FR" sz="2000" b="1" dirty="0" smtClean="0">
                <a:solidFill>
                  <a:srgbClr val="1D2B43"/>
                </a:solidFill>
              </a:rPr>
              <a:t>dépense déductible </a:t>
            </a:r>
            <a:r>
              <a:rPr lang="fr-FR" sz="2000" dirty="0" smtClean="0">
                <a:solidFill>
                  <a:srgbClr val="1D2B43"/>
                </a:solidFill>
              </a:rPr>
              <a:t>engagée dans l’intérêt de l’entreprise (comme une dépense de publicité).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3" y="612180"/>
            <a:ext cx="10053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Conseil fiscal : ne pas confondre le mécénat de compétences avec… Le PARAINAGE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80053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E50EB17-BEA8-40E5-98E2-F3BB51627A5A}"/>
              </a:ext>
            </a:extLst>
          </p:cNvPr>
          <p:cNvSpPr txBox="1">
            <a:spLocks/>
          </p:cNvSpPr>
          <p:nvPr/>
        </p:nvSpPr>
        <p:spPr>
          <a:xfrm>
            <a:off x="1365456" y="1595308"/>
            <a:ext cx="9767142" cy="46723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200" b="1" dirty="0" smtClean="0"/>
              <a:t>Quelles est la différence entre le traitement fiscal d’une contribution sous forme de mécénat ou sous forme de parrainage 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 smtClean="0"/>
          </a:p>
          <a:p>
            <a:r>
              <a:rPr lang="fr-FR" sz="2200" dirty="0" smtClean="0"/>
              <a:t>Parrainage : 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 Déductibilité fiscale sur réduction d’impôt (et prestation soumise à TVA par l’entité bénéficiaire)</a:t>
            </a:r>
          </a:p>
          <a:p>
            <a:r>
              <a:rPr lang="fr-FR" sz="2200" dirty="0" smtClean="0"/>
              <a:t>Mécénat :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2200" dirty="0" smtClean="0">
                <a:sym typeface="Wingdings" panose="05000000000000000000" pitchFamily="2" charset="2"/>
              </a:rPr>
              <a:t>    </a:t>
            </a:r>
            <a:r>
              <a:rPr lang="fr-FR" sz="2200" dirty="0" smtClean="0"/>
              <a:t>Réduction d’impôt après réintégration fiscale</a:t>
            </a:r>
          </a:p>
          <a:p>
            <a:endParaRPr lang="fr-FR" sz="2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i="1" dirty="0" smtClean="0">
                <a:solidFill>
                  <a:srgbClr val="40B19A"/>
                </a:solidFill>
              </a:rPr>
              <a:t>Attention à la confusion et au risque </a:t>
            </a:r>
            <a:r>
              <a:rPr lang="fr-FR" sz="2200" i="1" dirty="0">
                <a:solidFill>
                  <a:srgbClr val="40B19A"/>
                </a:solidFill>
              </a:rPr>
              <a:t>éventuel de requalification.</a:t>
            </a:r>
            <a:endParaRPr lang="fr-FR" sz="2200" i="1" dirty="0">
              <a:solidFill>
                <a:srgbClr val="40B19A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3" y="612180"/>
            <a:ext cx="10053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Conseil fiscal : ne pas confondre le mécénat de compétences avec… Le PARAINAGE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03264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E50EB17-BEA8-40E5-98E2-F3BB51627A5A}"/>
              </a:ext>
            </a:extLst>
          </p:cNvPr>
          <p:cNvSpPr txBox="1">
            <a:spLocks/>
          </p:cNvSpPr>
          <p:nvPr/>
        </p:nvSpPr>
        <p:spPr>
          <a:xfrm>
            <a:off x="1365456" y="1595308"/>
            <a:ext cx="9767142" cy="46723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200" i="1" dirty="0">
              <a:solidFill>
                <a:srgbClr val="1D2B43"/>
              </a:solidFill>
            </a:endParaRPr>
          </a:p>
          <a:p>
            <a:r>
              <a:rPr lang="fr-FR" sz="2200" dirty="0" smtClean="0">
                <a:solidFill>
                  <a:srgbClr val="1D2B43"/>
                </a:solidFill>
              </a:rPr>
              <a:t>Bonne pratique : Le </a:t>
            </a:r>
            <a:r>
              <a:rPr lang="fr-FR" sz="2200" dirty="0">
                <a:solidFill>
                  <a:srgbClr val="1D2B43"/>
                </a:solidFill>
              </a:rPr>
              <a:t>bénéficiaire du don doit demander à disposer d’éléments précis sur </a:t>
            </a:r>
            <a:r>
              <a:rPr lang="fr-FR" sz="2200" dirty="0" smtClean="0">
                <a:solidFill>
                  <a:srgbClr val="1D2B43"/>
                </a:solidFill>
              </a:rPr>
              <a:t>l’évaluation du coût du mécénat  de compétences</a:t>
            </a:r>
          </a:p>
          <a:p>
            <a:r>
              <a:rPr lang="fr-FR" sz="2200" dirty="0" smtClean="0">
                <a:solidFill>
                  <a:srgbClr val="1D2B43"/>
                </a:solidFill>
              </a:rPr>
              <a:t>Evolution de la règlementation comptable : Prendre en compte la valeur du mécénat de compétence dans les comptes annuels de l’association selon les dispositions du nouveau règlement comptable CRC 2018-06</a:t>
            </a:r>
            <a:endParaRPr lang="fr-FR" sz="2200" dirty="0">
              <a:solidFill>
                <a:srgbClr val="1D2B43"/>
              </a:solidFill>
            </a:endParaRPr>
          </a:p>
          <a:p>
            <a:r>
              <a:rPr lang="fr-FR" sz="2200" dirty="0" smtClean="0"/>
              <a:t>Bonne pratique : Signer une convention de mécénat comportant un chiffrage et un calendrier précis des prestations apportées par le mécène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i="1" dirty="0">
              <a:solidFill>
                <a:srgbClr val="40B19A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3" y="612180"/>
            <a:ext cx="1005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Recommandations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65615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821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8531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Conseil fiscal : suivre le Projet de Loi de Finances 2020 -  article 50 modifiant l’article 238 bis du CGI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96" y="1746057"/>
            <a:ext cx="10767461" cy="37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08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821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853119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A vos questions ?</a:t>
            </a:r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fr-FR" sz="2800" dirty="0" smtClean="0"/>
              <a:t>Nous vous remercions de votre présence et de votre écoute</a:t>
            </a:r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9037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A0CB444-4330-493F-A28F-36B63878F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857"/>
            <a:ext cx="12183537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3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449041E-D770-4E6D-AD84-7F3A6E443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" y="54764"/>
            <a:ext cx="12186583" cy="6857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4660187" y="526211"/>
            <a:ext cx="5812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 mécénat de compétences : un effet de levier de management RH pour </a:t>
            </a:r>
            <a:r>
              <a:rPr lang="fr-FR" sz="2800" b="1" dirty="0" smtClean="0"/>
              <a:t>toutes les tailles </a:t>
            </a:r>
            <a:r>
              <a:rPr lang="fr-FR" sz="2800" b="1" dirty="0"/>
              <a:t>d'entreprise.</a:t>
            </a:r>
            <a:endParaRPr lang="fr-FR" sz="2800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BDDD12DF-0033-41C1-B7BD-D90AED231C65}"/>
              </a:ext>
            </a:extLst>
          </p:cNvPr>
          <p:cNvCxnSpPr>
            <a:cxnSpLocks/>
          </p:cNvCxnSpPr>
          <p:nvPr/>
        </p:nvCxnSpPr>
        <p:spPr>
          <a:xfrm>
            <a:off x="4660187" y="2000944"/>
            <a:ext cx="22174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21D7136-FE94-4508-BEC7-E8E868C2B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650" y="6119446"/>
            <a:ext cx="3424251" cy="6837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907B914-63C7-44F9-925F-E5D6C1F43432}"/>
              </a:ext>
            </a:extLst>
          </p:cNvPr>
          <p:cNvSpPr/>
          <p:nvPr/>
        </p:nvSpPr>
        <p:spPr>
          <a:xfrm>
            <a:off x="4660187" y="2665571"/>
            <a:ext cx="6424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Quels sont les avantages pour les PME en terme d'image et d'utilité sociale, au-delà de l'avantage fiscal ? </a:t>
            </a:r>
          </a:p>
          <a:p>
            <a:endParaRPr lang="fr-FR" dirty="0"/>
          </a:p>
          <a:p>
            <a:r>
              <a:rPr lang="fr-FR" dirty="0"/>
              <a:t>Bâtir une relation pérenne par un soutien original.</a:t>
            </a:r>
          </a:p>
        </p:txBody>
      </p:sp>
    </p:spTree>
    <p:extLst>
      <p:ext uri="{BB962C8B-B14F-4D97-AF65-F5344CB8AC3E}">
        <p14:creationId xmlns:p14="http://schemas.microsoft.com/office/powerpoint/2010/main" val="105745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62A0472-E0EC-4AD5-87E8-4BE60DB2D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" y="0"/>
            <a:ext cx="12186583" cy="68579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BF37697-F7E5-464E-A0A4-46E2C4B2889B}"/>
              </a:ext>
            </a:extLst>
          </p:cNvPr>
          <p:cNvSpPr txBox="1"/>
          <p:nvPr/>
        </p:nvSpPr>
        <p:spPr>
          <a:xfrm>
            <a:off x="4537148" y="633258"/>
            <a:ext cx="470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AVEC LA PARTICIPATION DE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1F68AE84-A93B-410A-AC48-0F18EAF263B4}"/>
              </a:ext>
            </a:extLst>
          </p:cNvPr>
          <p:cNvCxnSpPr>
            <a:cxnSpLocks/>
          </p:cNvCxnSpPr>
          <p:nvPr/>
        </p:nvCxnSpPr>
        <p:spPr>
          <a:xfrm>
            <a:off x="4670674" y="1094923"/>
            <a:ext cx="22174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9A57B08-BE35-40A5-BBC0-1BDBA6F3BDD1}"/>
              </a:ext>
            </a:extLst>
          </p:cNvPr>
          <p:cNvSpPr/>
          <p:nvPr/>
        </p:nvSpPr>
        <p:spPr>
          <a:xfrm flipH="1" flipV="1">
            <a:off x="6365631" y="4051217"/>
            <a:ext cx="1372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9498BBC2-4646-487A-9D05-633ABFC3B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546" y="5990774"/>
            <a:ext cx="3938407" cy="7876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7BC28DC-CFA6-4BC8-8BB7-E4450A087658}"/>
              </a:ext>
            </a:extLst>
          </p:cNvPr>
          <p:cNvSpPr/>
          <p:nvPr/>
        </p:nvSpPr>
        <p:spPr>
          <a:xfrm>
            <a:off x="7582619" y="2122098"/>
            <a:ext cx="2932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2265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Françoise </a:t>
            </a:r>
            <a:r>
              <a:rPr lang="fr-FR" dirty="0" err="1">
                <a:solidFill>
                  <a:srgbClr val="22265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Jegard</a:t>
            </a:r>
            <a:endParaRPr lang="fr-FR" dirty="0">
              <a:solidFill>
                <a:srgbClr val="22265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rgbClr val="22265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Expert-</a:t>
            </a:r>
            <a:r>
              <a:rPr lang="fr-FR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Comptable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CC7AB20-B020-4DEB-9930-2FEE2C0AF7D9}"/>
              </a:ext>
            </a:extLst>
          </p:cNvPr>
          <p:cNvSpPr/>
          <p:nvPr/>
        </p:nvSpPr>
        <p:spPr>
          <a:xfrm>
            <a:off x="7737894" y="4116381"/>
            <a:ext cx="2622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2265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Nora </a:t>
            </a:r>
            <a:r>
              <a:rPr lang="fr-FR" dirty="0" err="1">
                <a:solidFill>
                  <a:srgbClr val="22265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Vartanyan</a:t>
            </a:r>
            <a:endParaRPr lang="fr-FR" dirty="0">
              <a:solidFill>
                <a:srgbClr val="22265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rgbClr val="22265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Expert-Comptable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142DC4B-1A41-430A-9BB3-C9A0E0F8A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284" y="3609820"/>
            <a:ext cx="1283903" cy="144653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FF7BABA1-3D7D-4279-B869-38474D5E8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284" y="1837436"/>
            <a:ext cx="7320806" cy="133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5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7491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Les ressources non financières  </a:t>
            </a:r>
            <a:endParaRPr lang="fr-FR" sz="2800" dirty="0"/>
          </a:p>
        </p:txBody>
      </p:sp>
      <p:sp>
        <p:nvSpPr>
          <p:cNvPr id="7" name="Ellipse 6"/>
          <p:cNvSpPr/>
          <p:nvPr/>
        </p:nvSpPr>
        <p:spPr>
          <a:xfrm>
            <a:off x="4360668" y="2601912"/>
            <a:ext cx="3427186" cy="1042986"/>
          </a:xfrm>
          <a:prstGeom prst="ellipse">
            <a:avLst/>
          </a:prstGeom>
          <a:solidFill>
            <a:srgbClr val="6ED7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100" dirty="0">
                <a:solidFill>
                  <a:srgbClr val="FFFFFF"/>
                </a:solidFill>
              </a:rPr>
              <a:t>Les contributions en nature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5063991" y="3965575"/>
            <a:ext cx="1997075" cy="485775"/>
          </a:xfrm>
          <a:prstGeom prst="roundRect">
            <a:avLst/>
          </a:prstGeom>
          <a:solidFill>
            <a:srgbClr val="54F6C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/>
              <a:t>     </a:t>
            </a:r>
            <a:r>
              <a:rPr lang="fr-FR" sz="2100" dirty="0">
                <a:solidFill>
                  <a:srgbClr val="0070C0"/>
                </a:solidFill>
              </a:rPr>
              <a:t>Moyens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34852" y="1545312"/>
            <a:ext cx="2419350" cy="10200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500" b="1" dirty="0">
                <a:solidFill>
                  <a:schemeClr val="bg1"/>
                </a:solidFill>
              </a:rPr>
              <a:t>Bénévolat, mise à disposition de personnel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407016" y="1522412"/>
            <a:ext cx="2419350" cy="10429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500" b="1" dirty="0">
                <a:solidFill>
                  <a:schemeClr val="bg1"/>
                </a:solidFill>
              </a:rPr>
              <a:t>Dons en nature, contributions en services</a:t>
            </a:r>
          </a:p>
        </p:txBody>
      </p:sp>
      <p:sp>
        <p:nvSpPr>
          <p:cNvPr id="11" name="Organigramme : Alternative 10"/>
          <p:cNvSpPr/>
          <p:nvPr/>
        </p:nvSpPr>
        <p:spPr>
          <a:xfrm>
            <a:off x="3504732" y="4898119"/>
            <a:ext cx="5541044" cy="715089"/>
          </a:xfrm>
          <a:prstGeom prst="flowChartAlternateProcess">
            <a:avLst/>
          </a:prstGeom>
          <a:solidFill>
            <a:srgbClr val="12D48A"/>
          </a:soli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800" b="1" dirty="0">
                <a:solidFill>
                  <a:schemeClr val="bg1"/>
                </a:solidFill>
              </a:rPr>
              <a:t>Permettre des prestations plus adaptées aux besoins réels et actuels</a:t>
            </a:r>
          </a:p>
        </p:txBody>
      </p:sp>
      <p:sp>
        <p:nvSpPr>
          <p:cNvPr id="12" name="Flèche droite 11"/>
          <p:cNvSpPr/>
          <p:nvPr/>
        </p:nvSpPr>
        <p:spPr>
          <a:xfrm rot="18942542">
            <a:off x="5229091" y="4043363"/>
            <a:ext cx="485775" cy="3238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FF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800" dirty="0"/>
          </a:p>
        </p:txBody>
      </p:sp>
      <p:sp>
        <p:nvSpPr>
          <p:cNvPr id="13" name="Flèche vers le bas 12"/>
          <p:cNvSpPr/>
          <p:nvPr/>
        </p:nvSpPr>
        <p:spPr>
          <a:xfrm rot="19623822">
            <a:off x="4547312" y="2420684"/>
            <a:ext cx="377825" cy="431800"/>
          </a:xfrm>
          <a:prstGeom prst="downArrow">
            <a:avLst/>
          </a:prstGeom>
          <a:ln>
            <a:solidFill>
              <a:srgbClr val="1AC0A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800" dirty="0"/>
          </a:p>
        </p:txBody>
      </p:sp>
      <p:sp>
        <p:nvSpPr>
          <p:cNvPr id="14" name="Flèche vers le bas 13"/>
          <p:cNvSpPr/>
          <p:nvPr/>
        </p:nvSpPr>
        <p:spPr>
          <a:xfrm rot="1976178" flipH="1">
            <a:off x="7323005" y="2420684"/>
            <a:ext cx="377825" cy="431800"/>
          </a:xfrm>
          <a:prstGeom prst="downArrow">
            <a:avLst/>
          </a:prstGeom>
          <a:ln>
            <a:solidFill>
              <a:srgbClr val="1AC0A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800" dirty="0"/>
          </a:p>
        </p:txBody>
      </p:sp>
      <p:sp>
        <p:nvSpPr>
          <p:cNvPr id="15" name="Flèche vers le bas 14"/>
          <p:cNvSpPr/>
          <p:nvPr/>
        </p:nvSpPr>
        <p:spPr>
          <a:xfrm>
            <a:off x="5849804" y="3586163"/>
            <a:ext cx="425450" cy="379412"/>
          </a:xfrm>
          <a:prstGeom prst="downArrow">
            <a:avLst/>
          </a:prstGeom>
          <a:ln>
            <a:solidFill>
              <a:srgbClr val="6ED7E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60860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7491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mécénat </a:t>
            </a:r>
            <a:endParaRPr lang="fr-FR" sz="28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3852576C-F9AE-44F7-9DEB-860784A5EC37}"/>
              </a:ext>
            </a:extLst>
          </p:cNvPr>
          <p:cNvSpPr txBox="1">
            <a:spLocks/>
          </p:cNvSpPr>
          <p:nvPr/>
        </p:nvSpPr>
        <p:spPr>
          <a:xfrm>
            <a:off x="940064" y="1135400"/>
            <a:ext cx="10393960" cy="4772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1D2B43"/>
                </a:solidFill>
              </a:rPr>
              <a:t>Une des possibilités offertes à un mécène d’entreprise consiste à apporter non pas des financements en numéraire mais des moyens (produits ou services) à la cause qu’elle entend soutenir. Il s’agit ici, d’un « mécénat en nature ou de compétences ».</a:t>
            </a: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r>
              <a:rPr lang="fr-FR" sz="2000" b="1" dirty="0" smtClean="0">
                <a:solidFill>
                  <a:srgbClr val="1D2B43"/>
                </a:solidFill>
              </a:rPr>
              <a:t>Le mécénat en nature </a:t>
            </a: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1D2B43"/>
                </a:solidFill>
              </a:rPr>
              <a:t>     Mettre gratuitement à la disposition du porteur de projet :</a:t>
            </a: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1D2B43"/>
                </a:solidFill>
              </a:rPr>
              <a:t>	</a:t>
            </a:r>
            <a:r>
              <a:rPr lang="fr-FR" sz="2000" dirty="0" smtClean="0">
                <a:solidFill>
                  <a:srgbClr val="40B19A"/>
                </a:solidFill>
              </a:rPr>
              <a:t>- des locaux, des biens inscrits sur le registre des immobilisations</a:t>
            </a: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40B19A"/>
                </a:solidFill>
              </a:rPr>
              <a:t>	- des prestations de services ou des biens produits par l’entreprise</a:t>
            </a: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endParaRPr lang="fr-FR" sz="2000" dirty="0" smtClean="0">
              <a:solidFill>
                <a:srgbClr val="40B19A"/>
              </a:solidFill>
            </a:endParaRP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r>
              <a:rPr lang="fr-FR" sz="2000" b="1" dirty="0" smtClean="0">
                <a:solidFill>
                  <a:srgbClr val="1D2B43"/>
                </a:solidFill>
              </a:rPr>
              <a:t>Don ou prêt de bien de l’entreprise (stock ou immobilisation) </a:t>
            </a: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endParaRPr lang="fr-FR" sz="2000" dirty="0" smtClean="0">
              <a:solidFill>
                <a:srgbClr val="1D2B43"/>
              </a:solidFill>
            </a:endParaRPr>
          </a:p>
          <a:p>
            <a:pPr lvl="1">
              <a:buClr>
                <a:srgbClr val="40B19A"/>
              </a:buClr>
              <a:buFont typeface="Calibri" panose="020F0502020204030204" pitchFamily="34" charset="0"/>
              <a:buChar char="›"/>
            </a:pPr>
            <a:r>
              <a:rPr lang="fr-FR" sz="2000" b="1" dirty="0" smtClean="0">
                <a:solidFill>
                  <a:srgbClr val="1D2B43"/>
                </a:solidFill>
              </a:rPr>
              <a:t>Le mécénat de compétences</a:t>
            </a: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1D2B43"/>
                </a:solidFill>
              </a:rPr>
              <a:t>     </a:t>
            </a:r>
            <a:r>
              <a:rPr lang="fr-FR" sz="2000" dirty="0" smtClean="0">
                <a:solidFill>
                  <a:srgbClr val="40B19A"/>
                </a:solidFill>
              </a:rPr>
              <a:t>Prestation gratuite </a:t>
            </a:r>
            <a:r>
              <a:rPr lang="fr-FR" sz="2000" dirty="0" smtClean="0"/>
              <a:t>rendue par l’entreprise impliquant ses collaborateurs</a:t>
            </a:r>
          </a:p>
          <a:p>
            <a:pPr marL="457200" lvl="1" indent="0">
              <a:buClr>
                <a:srgbClr val="40B19A"/>
              </a:buClr>
              <a:buNone/>
            </a:pPr>
            <a:r>
              <a:rPr lang="fr-FR" sz="2000" b="1" dirty="0">
                <a:solidFill>
                  <a:srgbClr val="1D2B43"/>
                </a:solidFill>
              </a:rPr>
              <a:t> </a:t>
            </a:r>
            <a:r>
              <a:rPr lang="fr-FR" sz="2000" b="1" dirty="0" smtClean="0">
                <a:solidFill>
                  <a:srgbClr val="1D2B43"/>
                </a:solidFill>
              </a:rPr>
              <a:t>    </a:t>
            </a:r>
            <a:r>
              <a:rPr lang="fr-FR" sz="2000" dirty="0" smtClean="0">
                <a:solidFill>
                  <a:srgbClr val="40B19A"/>
                </a:solidFill>
              </a:rPr>
              <a:t>Prêt </a:t>
            </a:r>
            <a:r>
              <a:rPr lang="fr-FR" sz="2000" dirty="0">
                <a:solidFill>
                  <a:srgbClr val="40B19A"/>
                </a:solidFill>
              </a:rPr>
              <a:t>de main d’œuvre gratuit </a:t>
            </a:r>
            <a:r>
              <a:rPr lang="fr-FR" sz="2000" dirty="0">
                <a:solidFill>
                  <a:srgbClr val="1D2B43"/>
                </a:solidFill>
              </a:rPr>
              <a:t>sous réserve de respecter les dispositions du code du </a:t>
            </a:r>
            <a:r>
              <a:rPr lang="fr-FR" sz="2000" dirty="0" smtClean="0">
                <a:solidFill>
                  <a:srgbClr val="1D2B43"/>
                </a:solidFill>
              </a:rPr>
              <a:t> travail</a:t>
            </a:r>
            <a:r>
              <a:rPr lang="fr-FR" sz="2000" dirty="0" smtClean="0"/>
              <a:t> </a:t>
            </a:r>
          </a:p>
          <a:p>
            <a:pPr marL="457200" lvl="1" indent="0">
              <a:buClr>
                <a:srgbClr val="40B19A"/>
              </a:buClr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40B19A"/>
                </a:solidFill>
              </a:rPr>
              <a:t>	</a:t>
            </a:r>
            <a:endParaRPr lang="fr-FR" sz="2000" dirty="0">
              <a:solidFill>
                <a:srgbClr val="40B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9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821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951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Contributions en nature volontaires</a:t>
            </a:r>
            <a:endParaRPr lang="fr-FR" sz="28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032638" y="1533182"/>
            <a:ext cx="8647288" cy="387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fr-FR" sz="2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Acte par lequel une personne physique ou morale apporte à une entité un travail, des biens ou des services à titre gratuit (art. 211-1 ANC 2018-06)</a:t>
            </a:r>
          </a:p>
          <a:p>
            <a:pPr algn="just">
              <a:spcBef>
                <a:spcPts val="675"/>
              </a:spcBef>
              <a:buFont typeface="Wingdings" panose="05000000000000000000" pitchFamily="2" charset="2"/>
              <a:buChar char="§"/>
            </a:pPr>
            <a:endParaRPr lang="fr-FR" sz="4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xmlns="" id="{55FB30AB-C6B6-4501-A069-C510579DD2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820047"/>
              </p:ext>
            </p:extLst>
          </p:nvPr>
        </p:nvGraphicFramePr>
        <p:xfrm>
          <a:off x="1826198" y="2810347"/>
          <a:ext cx="7127901" cy="248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66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1148"/>
            <a:ext cx="12181169" cy="685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951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Contributions en nature volontaires</a:t>
            </a:r>
            <a:endParaRPr lang="fr-FR" sz="2800" dirty="0"/>
          </a:p>
        </p:txBody>
      </p:sp>
      <p:sp>
        <p:nvSpPr>
          <p:cNvPr id="34" name="Rectangle 33"/>
          <p:cNvSpPr/>
          <p:nvPr/>
        </p:nvSpPr>
        <p:spPr>
          <a:xfrm>
            <a:off x="3720138" y="2486561"/>
            <a:ext cx="5901036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750" dirty="0">
              <a:latin typeface="+mj-lt"/>
            </a:endParaRPr>
          </a:p>
          <a:p>
            <a:r>
              <a:rPr lang="fr-FR" sz="1800" dirty="0">
                <a:latin typeface="+mj-lt"/>
              </a:rPr>
              <a:t>ex : dons alimentaires reçus par « Les Restos du cœur » et donnés aux personnes dans le besoin, …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1516BEDF-B56F-4000-9BCC-33020A9ECB66}"/>
              </a:ext>
            </a:extLst>
          </p:cNvPr>
          <p:cNvGrpSpPr/>
          <p:nvPr/>
        </p:nvGrpSpPr>
        <p:grpSpPr>
          <a:xfrm>
            <a:off x="1113643" y="1856368"/>
            <a:ext cx="8290143" cy="460448"/>
            <a:chOff x="4953891" y="76559"/>
            <a:chExt cx="2171782" cy="562778"/>
          </a:xfrm>
          <a:solidFill>
            <a:schemeClr val="accent5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36E8D45-66DB-4052-BF43-076F00B30016}"/>
                </a:ext>
              </a:extLst>
            </p:cNvPr>
            <p:cNvSpPr/>
            <p:nvPr/>
          </p:nvSpPr>
          <p:spPr>
            <a:xfrm>
              <a:off x="4953891" y="76559"/>
              <a:ext cx="2171782" cy="562778"/>
            </a:xfrm>
            <a:prstGeom prst="rect">
              <a:avLst/>
            </a:prstGeom>
            <a:grpFill/>
          </p:spPr>
          <p:style>
            <a:lnRef idx="2">
              <a:schemeClr val="accent4">
                <a:hueOff val="582410"/>
                <a:satOff val="-2871"/>
                <a:lumOff val="-12547"/>
                <a:alphaOff val="0"/>
              </a:schemeClr>
            </a:lnRef>
            <a:fillRef idx="1">
              <a:schemeClr val="accent4">
                <a:hueOff val="582410"/>
                <a:satOff val="-2871"/>
                <a:lumOff val="-12547"/>
                <a:alphaOff val="0"/>
              </a:schemeClr>
            </a:fillRef>
            <a:effectRef idx="0">
              <a:schemeClr val="accent4">
                <a:hueOff val="582410"/>
                <a:satOff val="-2871"/>
                <a:lumOff val="-125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EB29C583-286C-4A9F-976B-D6CEB9564F18}"/>
                </a:ext>
              </a:extLst>
            </p:cNvPr>
            <p:cNvSpPr txBox="1"/>
            <p:nvPr/>
          </p:nvSpPr>
          <p:spPr>
            <a:xfrm>
              <a:off x="4953891" y="76559"/>
              <a:ext cx="2171782" cy="5627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Contributions en </a:t>
              </a:r>
              <a:r>
                <a:rPr lang="fr-FR" sz="1600" dirty="0"/>
                <a:t>b</a:t>
              </a:r>
              <a:r>
                <a:rPr lang="fr-FR" sz="1600" kern="1200" dirty="0"/>
                <a:t>iens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D61C8FA0-AD3E-49B9-AE2E-285ADDFFE7D4}"/>
              </a:ext>
            </a:extLst>
          </p:cNvPr>
          <p:cNvGrpSpPr/>
          <p:nvPr/>
        </p:nvGrpSpPr>
        <p:grpSpPr>
          <a:xfrm>
            <a:off x="1113644" y="2492344"/>
            <a:ext cx="2606494" cy="791896"/>
            <a:chOff x="4953891" y="639337"/>
            <a:chExt cx="2171782" cy="177082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E71044A2-3347-4124-A59F-30066EA18661}"/>
                </a:ext>
              </a:extLst>
            </p:cNvPr>
            <p:cNvSpPr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lnRef>
            <a:fillRef idx="1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endParaRPr lang="fr-FR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5E27CF75-7F99-493C-AA3F-6958569113F2}"/>
                </a:ext>
              </a:extLst>
            </p:cNvPr>
            <p:cNvSpPr txBox="1"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ctr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dirty="0"/>
                <a:t>R</a:t>
              </a:r>
              <a:r>
                <a:rPr lang="fr-FR" sz="1600" kern="1200" dirty="0"/>
                <a:t>edistribution aux bénéficiaires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22B1A34D-505D-499F-8A7F-6FCCAC1EA5CE}"/>
              </a:ext>
            </a:extLst>
          </p:cNvPr>
          <p:cNvGrpSpPr/>
          <p:nvPr/>
        </p:nvGrpSpPr>
        <p:grpSpPr>
          <a:xfrm>
            <a:off x="1113643" y="3573761"/>
            <a:ext cx="2669080" cy="761746"/>
            <a:chOff x="4953891" y="639337"/>
            <a:chExt cx="2171782" cy="177082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74795FD7-913D-429D-962D-48A279E75FEA}"/>
                </a:ext>
              </a:extLst>
            </p:cNvPr>
            <p:cNvSpPr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lnRef>
            <a:fillRef idx="1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xmlns="" id="{B12886BE-0E37-4494-BB2C-03B9639CA582}"/>
                </a:ext>
              </a:extLst>
            </p:cNvPr>
            <p:cNvSpPr txBox="1"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ctr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kern="1200" dirty="0"/>
                <a:t>Consommation directe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3EC4E1D-8205-44A7-90AD-958FB1316572}"/>
              </a:ext>
            </a:extLst>
          </p:cNvPr>
          <p:cNvSpPr/>
          <p:nvPr/>
        </p:nvSpPr>
        <p:spPr>
          <a:xfrm>
            <a:off x="3805875" y="3372341"/>
            <a:ext cx="614018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750" dirty="0">
              <a:latin typeface="+mj-lt"/>
            </a:endParaRPr>
          </a:p>
          <a:p>
            <a:r>
              <a:rPr lang="fr-FR" sz="1800" dirty="0">
                <a:latin typeface="+mj-lt"/>
              </a:rPr>
              <a:t>ex : dons de matériels utilisés par l’association, dons de livres à une bibliothèque, abandon  de frais des bénévoles, … 	</a:t>
            </a:r>
          </a:p>
        </p:txBody>
      </p:sp>
    </p:spTree>
    <p:extLst>
      <p:ext uri="{BB962C8B-B14F-4D97-AF65-F5344CB8AC3E}">
        <p14:creationId xmlns:p14="http://schemas.microsoft.com/office/powerpoint/2010/main" val="38030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DF2DCF-D726-44BC-BEE1-13ECCE4F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1523"/>
            <a:ext cx="12181169" cy="6854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3462474-89F4-4AE5-9A09-656828C0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6" y="6124755"/>
            <a:ext cx="3286744" cy="65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821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87634A0-67D8-432D-899A-1F3C3C0496AC}"/>
              </a:ext>
            </a:extLst>
          </p:cNvPr>
          <p:cNvSpPr txBox="1"/>
          <p:nvPr/>
        </p:nvSpPr>
        <p:spPr>
          <a:xfrm>
            <a:off x="940064" y="612180"/>
            <a:ext cx="951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Contributions en nature volontaires</a:t>
            </a:r>
            <a:endParaRPr lang="fr-FR" sz="2800" dirty="0"/>
          </a:p>
        </p:txBody>
      </p:sp>
      <p:sp>
        <p:nvSpPr>
          <p:cNvPr id="12" name="Rectangle 11"/>
          <p:cNvSpPr/>
          <p:nvPr/>
        </p:nvSpPr>
        <p:spPr>
          <a:xfrm>
            <a:off x="3750283" y="2338770"/>
            <a:ext cx="5901036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750" dirty="0">
              <a:latin typeface="+mj-lt"/>
            </a:endParaRPr>
          </a:p>
          <a:p>
            <a:r>
              <a:rPr lang="fr-FR" sz="1800" dirty="0">
                <a:latin typeface="+mj-lt"/>
              </a:rPr>
              <a:t>Convention fixant les modalités d’occupation et les règles de prise en charge ou non des charges locatives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1516BEDF-B56F-4000-9BCC-33020A9ECB66}"/>
              </a:ext>
            </a:extLst>
          </p:cNvPr>
          <p:cNvGrpSpPr/>
          <p:nvPr/>
        </p:nvGrpSpPr>
        <p:grpSpPr>
          <a:xfrm>
            <a:off x="1143788" y="1856368"/>
            <a:ext cx="8290143" cy="460448"/>
            <a:chOff x="4953891" y="76559"/>
            <a:chExt cx="2171782" cy="562778"/>
          </a:xfrm>
          <a:solidFill>
            <a:schemeClr val="accent5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36E8D45-66DB-4052-BF43-076F00B30016}"/>
                </a:ext>
              </a:extLst>
            </p:cNvPr>
            <p:cNvSpPr/>
            <p:nvPr/>
          </p:nvSpPr>
          <p:spPr>
            <a:xfrm>
              <a:off x="4953891" y="76559"/>
              <a:ext cx="2171782" cy="562778"/>
            </a:xfrm>
            <a:prstGeom prst="rect">
              <a:avLst/>
            </a:prstGeom>
            <a:grpFill/>
          </p:spPr>
          <p:style>
            <a:lnRef idx="2">
              <a:schemeClr val="accent4">
                <a:hueOff val="582410"/>
                <a:satOff val="-2871"/>
                <a:lumOff val="-12547"/>
                <a:alphaOff val="0"/>
              </a:schemeClr>
            </a:lnRef>
            <a:fillRef idx="1">
              <a:schemeClr val="accent4">
                <a:hueOff val="582410"/>
                <a:satOff val="-2871"/>
                <a:lumOff val="-12547"/>
                <a:alphaOff val="0"/>
              </a:schemeClr>
            </a:fillRef>
            <a:effectRef idx="0">
              <a:schemeClr val="accent4">
                <a:hueOff val="582410"/>
                <a:satOff val="-2871"/>
                <a:lumOff val="-125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EB29C583-286C-4A9F-976B-D6CEB9564F18}"/>
                </a:ext>
              </a:extLst>
            </p:cNvPr>
            <p:cNvSpPr txBox="1"/>
            <p:nvPr/>
          </p:nvSpPr>
          <p:spPr>
            <a:xfrm>
              <a:off x="4953891" y="76559"/>
              <a:ext cx="2171782" cy="5627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Contributions en services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D61C8FA0-AD3E-49B9-AE2E-285ADDFFE7D4}"/>
              </a:ext>
            </a:extLst>
          </p:cNvPr>
          <p:cNvGrpSpPr/>
          <p:nvPr/>
        </p:nvGrpSpPr>
        <p:grpSpPr>
          <a:xfrm>
            <a:off x="1143789" y="2492344"/>
            <a:ext cx="2583343" cy="560436"/>
            <a:chOff x="4953891" y="639337"/>
            <a:chExt cx="2171782" cy="17708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71044A2-3347-4124-A59F-30066EA18661}"/>
                </a:ext>
              </a:extLst>
            </p:cNvPr>
            <p:cNvSpPr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lnRef>
            <a:fillRef idx="1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5E27CF75-7F99-493C-AA3F-6958569113F2}"/>
                </a:ext>
              </a:extLst>
            </p:cNvPr>
            <p:cNvSpPr txBox="1"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kern="1200" dirty="0"/>
                <a:t>Mises à disposition de locaux ou de matériel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22B1A34D-505D-499F-8A7F-6FCCAC1EA5CE}"/>
              </a:ext>
            </a:extLst>
          </p:cNvPr>
          <p:cNvGrpSpPr/>
          <p:nvPr/>
        </p:nvGrpSpPr>
        <p:grpSpPr>
          <a:xfrm>
            <a:off x="1166940" y="3299586"/>
            <a:ext cx="2583343" cy="560436"/>
            <a:chOff x="4953891" y="639337"/>
            <a:chExt cx="2171782" cy="17708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4795FD7-913D-429D-962D-48A279E75FEA}"/>
                </a:ext>
              </a:extLst>
            </p:cNvPr>
            <p:cNvSpPr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lnRef>
            <a:fillRef idx="1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B12886BE-0E37-4494-BB2C-03B9639CA582}"/>
                </a:ext>
              </a:extLst>
            </p:cNvPr>
            <p:cNvSpPr txBox="1"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kern="1200" dirty="0"/>
                <a:t>Fourniture gratuite de service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3EC4E1D-8205-44A7-90AD-958FB1316572}"/>
              </a:ext>
            </a:extLst>
          </p:cNvPr>
          <p:cNvSpPr/>
          <p:nvPr/>
        </p:nvSpPr>
        <p:spPr>
          <a:xfrm>
            <a:off x="3750283" y="3136906"/>
            <a:ext cx="614018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750" dirty="0">
              <a:latin typeface="+mj-lt"/>
            </a:endParaRPr>
          </a:p>
          <a:p>
            <a:r>
              <a:rPr lang="fr-FR" sz="1800" dirty="0">
                <a:latin typeface="+mj-lt"/>
              </a:rPr>
              <a:t>Prestations fournies gracieusement par des professionnels à des organisations à but non lucratif	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E88447F1-A06B-4934-AA0E-A6B3E8DAF65F}"/>
              </a:ext>
            </a:extLst>
          </p:cNvPr>
          <p:cNvGrpSpPr/>
          <p:nvPr/>
        </p:nvGrpSpPr>
        <p:grpSpPr>
          <a:xfrm>
            <a:off x="1205871" y="4086133"/>
            <a:ext cx="2583343" cy="560436"/>
            <a:chOff x="4953891" y="639337"/>
            <a:chExt cx="2171782" cy="177082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34343A8-EA17-4BD6-B86E-C3733F0AE188}"/>
                </a:ext>
              </a:extLst>
            </p:cNvPr>
            <p:cNvSpPr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lnRef>
            <a:fillRef idx="1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760706"/>
                <a:satOff val="-30339"/>
                <a:lumOff val="-357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043233BE-3A96-4E9B-BC7C-317A16171218}"/>
                </a:ext>
              </a:extLst>
            </p:cNvPr>
            <p:cNvSpPr txBox="1"/>
            <p:nvPr/>
          </p:nvSpPr>
          <p:spPr>
            <a:xfrm>
              <a:off x="4953891" y="639337"/>
              <a:ext cx="2171782" cy="1770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kern="1200" dirty="0"/>
                <a:t>Prêt à usage (Commodat)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8F05973-55F2-4087-BBF8-8D8B9D61827E}"/>
              </a:ext>
            </a:extLst>
          </p:cNvPr>
          <p:cNvSpPr/>
          <p:nvPr/>
        </p:nvSpPr>
        <p:spPr>
          <a:xfrm>
            <a:off x="3789214" y="3796000"/>
            <a:ext cx="6144328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750" dirty="0">
              <a:latin typeface="+mj-lt"/>
            </a:endParaRPr>
          </a:p>
          <a:p>
            <a:r>
              <a:rPr lang="fr-FR" sz="1800" dirty="0">
                <a:latin typeface="+mj-lt"/>
              </a:rPr>
              <a:t>Contrat par lequel l’une des parties livre une chose à l’autre pour s’en servir, à la charge pour le preneur de le rendre dans le même état après s’en être servi</a:t>
            </a:r>
          </a:p>
        </p:txBody>
      </p:sp>
    </p:spTree>
    <p:extLst>
      <p:ext uri="{BB962C8B-B14F-4D97-AF65-F5344CB8AC3E}">
        <p14:creationId xmlns:p14="http://schemas.microsoft.com/office/powerpoint/2010/main" val="10795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1518</Words>
  <Application>Microsoft Office PowerPoint</Application>
  <PresentationFormat>Grand écran</PresentationFormat>
  <Paragraphs>209</Paragraphs>
  <Slides>28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Avenir LT W02 55 Roman</vt:lpstr>
      <vt:lpstr>Avenir LT W02 95 Black</vt:lpstr>
      <vt:lpstr>Calibri</vt:lpstr>
      <vt:lpstr>Calibri Light</vt:lpstr>
      <vt:lpstr>Wingdings</vt:lpstr>
      <vt:lpstr>ヒラギノ角ゴ Pro W3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BRUNET Sophie</dc:creator>
  <cp:lastModifiedBy>Nora Vartanyan</cp:lastModifiedBy>
  <cp:revision>54</cp:revision>
  <dcterms:created xsi:type="dcterms:W3CDTF">2019-04-08T09:02:22Z</dcterms:created>
  <dcterms:modified xsi:type="dcterms:W3CDTF">2019-10-16T08:09:29Z</dcterms:modified>
</cp:coreProperties>
</file>